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f1b7d7f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f1b7d7f1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f1b7d7f1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f1b7d7f1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f1b7d7f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f1b7d7f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it is time to get familiar with the most basic ML model called Linear Regression.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f1b7d7f1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f1b7d7f1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f1b7d7f1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f1b7d7f1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59f76d9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59f76d9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instructions for this lesson’s hands on exercise.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5f1b7d7f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5f1b7d7f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find some relevant resources to go through offline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f1b7d7f1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f1b7d7f1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brings us to the end of first lesson. In the next lesson we will dive deeper into Linear Regression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f1b7d7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f1b7d7f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Hello friends, welcome to the ML 101 course. In this course we will cover the basics on Machine Learning. It will be a pretty hands-on course with high emphasis on learning by doing. Given that this is an introductory course, we will cover a wide array of topics without getting too deep into any one topic. Each lesson comes with some “further reading material” references, for those who want to cover additional ground on their own. With that, let’s start our ML journey.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5f1b7d7f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5f1b7d7f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5f1b7d7f1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5f1b7d7f1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5f1b7d7f1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5f1b7d7f1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surprises that our first lesson is titled “introduction to machine learning”. But you might be surprised to know that before the end of this lesson, you will get hands-on experience training your first ML model. So, pay attention.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f1b7d7f1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f1b7d7f1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 have heard of many these terms related to ML and felt confused what is what. AI is a very broad term used for any machine capability that </a:t>
            </a:r>
            <a:r>
              <a:rPr lang="en"/>
              <a:t>mimics</a:t>
            </a:r>
            <a:r>
              <a:rPr lang="en"/>
              <a:t> intelligent human behavior. Lot of AI capabilities leverage machine learning for intelligent decision making, but that’s not a prerequisitie. E.g. a line following robot can be called an AI but we can implement it without using machine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comes Machine Learning which covers the science of getting computers to learn without being explicitly programmed. We will discuss this further on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Neural networks are one specific type of ML models that </a:t>
            </a:r>
            <a:r>
              <a:rPr lang="en"/>
              <a:t>consists of multiple interconnected processing units, each unit is a small ML model in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Learning is a extension of NN as we increase the number of layers and connections. Deep learning has really revolutionized the field of ML in the last decade and is used heavily for complex ML applications like speech recognition, image classification and generative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course we will introduce Deep Learning but the focus will be what is commonly called “classical machine learning”. This course will lay the foundation to better understand Deep Learning concept in the future, a possible ML 201 course.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case you were wondering where Generative AI sits, it is the innermost circle here.  It is a specific application of machine learning and almost all prominent generative AI models are trained using Deep Learning.</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f1b7d7f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f1b7d7f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a:t>
            </a:r>
            <a:r>
              <a:rPr lang="en"/>
              <a:t> we start learning about machine learning, let’s understand “where is machine learning being used”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f1b7d7f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f1b7d7f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f1b7d7f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f1b7d7f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mentioned that in Machine Learning we do not explicitly program the machine to perform a specific task. Let’s understand this concept in more detail. In case of programming a human writes code that contains the explicit instructions regarding how to process a particular input. That code is then deployed on a machine. When a user sends a request, the software follows the instructions and generates the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in case of Machine Learning the key task human performs is around preparing the data that is fed into pre-existing ML algorithms. The output of this process is a trained ML model. This ML model is then deployed on a machine. When this model receives new input data as a request, it makes a prediction based on what it learnt. We will go through all these steps in the hands-on exercise today.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www.google.com/url?sa=i&amp;url=https%3A%2F%2Faddaxis.ai%2Fservices&amp;psig=AOvVaw0GRoW3-nyDWQwy_dp_YXZu&amp;ust=1691657315784000&amp;source=images&amp;cd=vfe&amp;opi=89978449&amp;ved=0CBMQjhxqFwoTCMDohN2Yz4ADFQAAAAAdAAAAABA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www.sequoiacap.com/article/generative-ai-a-creative-new-worl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dLc-lfEEYss" TargetMode="External"/><Relationship Id="rId4" Type="http://schemas.openxmlformats.org/officeDocument/2006/relationships/image" Target="../media/image13.jpg"/><Relationship Id="rId5" Type="http://schemas.openxmlformats.org/officeDocument/2006/relationships/hyperlink" Target="https://www.youtube.com/watch?v=dLc-lfEEYss&amp;list=PLkDaE6sCZn6FNC6YRfRQc_FbeQrF8BwGI&amp;index=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olab.research.google.com/#" TargetMode="External"/><Relationship Id="rId4" Type="http://schemas.openxmlformats.org/officeDocument/2006/relationships/hyperlink" Target="https://github.com/techno-nerd/ML_Course/blob/main/01%20Introduction/Python101.ipynb" TargetMode="External"/><Relationship Id="rId5" Type="http://schemas.openxmlformats.org/officeDocument/2006/relationships/hyperlink" Target="https://github.com/techno-nerd/ML_Course/blob/main/01%20Introduction/FirstModel.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K5sqvbHV6q0" TargetMode="Externa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7eh4d6sabA0" TargetMode="External"/><Relationship Id="rId4" Type="http://schemas.openxmlformats.org/officeDocument/2006/relationships/image" Target="../media/image21.jpg"/><Relationship Id="rId11" Type="http://schemas.openxmlformats.org/officeDocument/2006/relationships/hyperlink" Target="https://bit.ly/ML_101" TargetMode="External"/><Relationship Id="rId10" Type="http://schemas.openxmlformats.org/officeDocument/2006/relationships/image" Target="../media/image20.png"/><Relationship Id="rId9" Type="http://schemas.openxmlformats.org/officeDocument/2006/relationships/hyperlink" Target="https://www.youtube.com/watch?v=kqtD5dpn9C8" TargetMode="External"/><Relationship Id="rId5" Type="http://schemas.openxmlformats.org/officeDocument/2006/relationships/hyperlink" Target="https://www.youtube.com/watch?v=7eh4d6sabA0" TargetMode="External"/><Relationship Id="rId6" Type="http://schemas.openxmlformats.org/officeDocument/2006/relationships/hyperlink" Target="https://colab.research.google.com/#" TargetMode="External"/><Relationship Id="rId7" Type="http://schemas.openxmlformats.org/officeDocument/2006/relationships/hyperlink" Target="http://www.youtube.com/watch?v=kqtD5dpn9C8" TargetMode="External"/><Relationship Id="rId8"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bit.ly/ML_101" TargetMode="External"/><Relationship Id="rId4" Type="http://schemas.openxmlformats.org/officeDocument/2006/relationships/image" Target="../media/image7.png"/><Relationship Id="rId5"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www.researchgate.net/figure/Relationship-between-artificial-intelligence-machine-learning-neural-network-and-deep_fig3_354124420" TargetMode="External"/><Relationship Id="rId9" Type="http://schemas.openxmlformats.org/officeDocument/2006/relationships/image" Target="../media/image17.gif"/><Relationship Id="rId5" Type="http://schemas.openxmlformats.org/officeDocument/2006/relationships/image" Target="../media/image3.gif"/><Relationship Id="rId6" Type="http://schemas.openxmlformats.org/officeDocument/2006/relationships/image" Target="../media/image11.gif"/><Relationship Id="rId7" Type="http://schemas.openxmlformats.org/officeDocument/2006/relationships/image" Target="../media/image24.gif"/><Relationship Id="rId8"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vStJoetOxJg" TargetMode="External"/><Relationship Id="rId4" Type="http://schemas.openxmlformats.org/officeDocument/2006/relationships/image" Target="../media/image1.jpg"/><Relationship Id="rId5" Type="http://schemas.openxmlformats.org/officeDocument/2006/relationships/hyperlink" Target="https://www.youtube.com/watch?v=vStJoetOxJg&amp;list=PLkDaE6sCZn6FNC6YRfRQc_FbeQrF8BwG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youtube.com/watch?v=ukzFI9rgwfU" TargetMode="External"/><Relationship Id="rId4" Type="http://schemas.openxmlformats.org/officeDocument/2006/relationships/image" Target="../media/image4.png"/><Relationship Id="rId5" Type="http://schemas.openxmlformats.org/officeDocument/2006/relationships/hyperlink" Target="http://www.youtube.com/watch?v=ukzFI9rgwfU" TargetMode="External"/><Relationship Id="rId6"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0" y="1233175"/>
            <a:ext cx="43053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ML 101 Course</a:t>
            </a:r>
            <a:endParaRPr/>
          </a:p>
        </p:txBody>
      </p:sp>
      <p:sp>
        <p:nvSpPr>
          <p:cNvPr id="55" name="Google Shape;55;p13"/>
          <p:cNvSpPr txBox="1"/>
          <p:nvPr>
            <p:ph idx="1" type="subTitle"/>
          </p:nvPr>
        </p:nvSpPr>
        <p:spPr>
          <a:xfrm>
            <a:off x="265500" y="2803075"/>
            <a:ext cx="3576000" cy="12351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Arush Garg</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AI and Machine Learning Club</a:t>
            </a:r>
            <a:endParaRPr/>
          </a:p>
          <a:p>
            <a:pPr indent="0" lvl="0" marL="0" rtl="0" algn="ctr">
              <a:spcBef>
                <a:spcPts val="0"/>
              </a:spcBef>
              <a:spcAft>
                <a:spcPts val="0"/>
              </a:spcAft>
              <a:buNone/>
            </a:pPr>
            <a:r>
              <a:rPr lang="en"/>
              <a:t>Overseas Family School</a:t>
            </a:r>
            <a:endParaRPr/>
          </a:p>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4305300" y="152400"/>
            <a:ext cx="4838700" cy="483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 Application Examples</a:t>
            </a:r>
            <a:endParaRPr/>
          </a:p>
        </p:txBody>
      </p:sp>
      <p:pic>
        <p:nvPicPr>
          <p:cNvPr id="188" name="Google Shape;188;p22"/>
          <p:cNvPicPr preferRelativeResize="0"/>
          <p:nvPr/>
        </p:nvPicPr>
        <p:blipFill>
          <a:blip r:embed="rId3">
            <a:alphaModFix/>
          </a:blip>
          <a:stretch>
            <a:fillRect/>
          </a:stretch>
        </p:blipFill>
        <p:spPr>
          <a:xfrm>
            <a:off x="2024675" y="1017725"/>
            <a:ext cx="5094634" cy="3820976"/>
          </a:xfrm>
          <a:prstGeom prst="rect">
            <a:avLst/>
          </a:prstGeom>
          <a:noFill/>
          <a:ln>
            <a:noFill/>
          </a:ln>
        </p:spPr>
      </p:pic>
      <p:sp>
        <p:nvSpPr>
          <p:cNvPr id="189" name="Google Shape;189;p22"/>
          <p:cNvSpPr txBox="1"/>
          <p:nvPr/>
        </p:nvSpPr>
        <p:spPr>
          <a:xfrm>
            <a:off x="1919850" y="4893225"/>
            <a:ext cx="530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Image Source: </a:t>
            </a:r>
            <a:r>
              <a:rPr lang="en" sz="800" u="sng">
                <a:solidFill>
                  <a:schemeClr val="hlink"/>
                </a:solidFill>
                <a:hlinkClick r:id="rId4"/>
              </a:rPr>
              <a:t>AddAxis</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AI Applications</a:t>
            </a:r>
            <a:endParaRPr/>
          </a:p>
        </p:txBody>
      </p:sp>
      <p:pic>
        <p:nvPicPr>
          <p:cNvPr id="195" name="Google Shape;195;p23"/>
          <p:cNvPicPr preferRelativeResize="0"/>
          <p:nvPr/>
        </p:nvPicPr>
        <p:blipFill>
          <a:blip r:embed="rId3">
            <a:alphaModFix/>
          </a:blip>
          <a:stretch>
            <a:fillRect/>
          </a:stretch>
        </p:blipFill>
        <p:spPr>
          <a:xfrm>
            <a:off x="438200" y="1072250"/>
            <a:ext cx="8115346" cy="3820975"/>
          </a:xfrm>
          <a:prstGeom prst="rect">
            <a:avLst/>
          </a:prstGeom>
          <a:noFill/>
          <a:ln>
            <a:noFill/>
          </a:ln>
        </p:spPr>
      </p:pic>
      <p:sp>
        <p:nvSpPr>
          <p:cNvPr id="196" name="Google Shape;196;p23"/>
          <p:cNvSpPr txBox="1"/>
          <p:nvPr/>
        </p:nvSpPr>
        <p:spPr>
          <a:xfrm>
            <a:off x="1919850" y="4893225"/>
            <a:ext cx="530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Image Source: </a:t>
            </a:r>
            <a:r>
              <a:rPr lang="en" sz="800" u="sng">
                <a:solidFill>
                  <a:schemeClr val="hlink"/>
                </a:solidFill>
                <a:hlinkClick r:id="rId4"/>
              </a:rPr>
              <a:t>Sequoia</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311700" y="113275"/>
            <a:ext cx="8520600" cy="90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Learning example: Linear Regression</a:t>
            </a:r>
            <a:endParaRPr/>
          </a:p>
          <a:p>
            <a:pPr indent="0" lvl="0" marL="0" rtl="0" algn="l">
              <a:spcBef>
                <a:spcPts val="0"/>
              </a:spcBef>
              <a:spcAft>
                <a:spcPts val="0"/>
              </a:spcAft>
              <a:buNone/>
            </a:pPr>
            <a:r>
              <a:rPr lang="en" sz="2466">
                <a:solidFill>
                  <a:srgbClr val="0000FF"/>
                </a:solidFill>
              </a:rPr>
              <a:t>Predict the price of the house based on the size of the house</a:t>
            </a:r>
            <a:endParaRPr sz="2466">
              <a:solidFill>
                <a:srgbClr val="0000FF"/>
              </a:solidFill>
            </a:endParaRPr>
          </a:p>
        </p:txBody>
      </p:sp>
      <p:pic>
        <p:nvPicPr>
          <p:cNvPr descr="The Machine Learning Specialization is a foundational online program created in collaboration between DeepLearning.AI and Stanford Online. This beginner-friendly program will teach you the fundamentals of machine learning and how to use these techniques to build real-world AI applications. &#10;&#10;This Specialization is taught by Andrew Ng, an AI visionary who has led critical research at Stanford University and groundbreaking work at Google Brain, Baidu, and Landing.AI to advance the AI field. &#10;&#10;This video is from Course 1 (Supervised Machine Learning Regression and Classification), Week 1 (Introduction to Machine Learning), Lesson 3 (Regression Model), Video 1 (Linear regression model part 1). &#10;&#10;To learn more and access the full course videos and assignments, enroll in the Machine Learning Specialization here: https://bit.ly/3ERmTAq &#10;Download the course slides: https://bit.ly/3AVNHwS&#10;Check out all our courses: https://bit.ly/3TTc2KA &#10;Subscribe to The Batch, our weekly newsletter: https://bit.ly/3TZUzju &#10;&#10;Follow us: &#10;Facebook: https://www.facebook.com/DeepLearningAIHQ/ &#10;LinkedIn: https://www.linkedin.com/company/deeplearningai/ &#10;Twitter: https://twitter.com/deeplearningai_" id="202" name="Google Shape;202;p24" title="#9 Machine Learning Specialization [Course 1, Week 1, Lesson 3]">
            <a:hlinkClick r:id="rId3"/>
          </p:cNvPr>
          <p:cNvPicPr preferRelativeResize="0"/>
          <p:nvPr/>
        </p:nvPicPr>
        <p:blipFill>
          <a:blip r:embed="rId4">
            <a:alphaModFix/>
          </a:blip>
          <a:stretch>
            <a:fillRect/>
          </a:stretch>
        </p:blipFill>
        <p:spPr>
          <a:xfrm>
            <a:off x="1219762" y="1017725"/>
            <a:ext cx="6704475" cy="3771275"/>
          </a:xfrm>
          <a:prstGeom prst="rect">
            <a:avLst/>
          </a:prstGeom>
          <a:noFill/>
          <a:ln>
            <a:noFill/>
          </a:ln>
        </p:spPr>
      </p:pic>
      <p:sp>
        <p:nvSpPr>
          <p:cNvPr id="203" name="Google Shape;203;p24"/>
          <p:cNvSpPr txBox="1"/>
          <p:nvPr/>
        </p:nvSpPr>
        <p:spPr>
          <a:xfrm>
            <a:off x="2365650" y="4748175"/>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Machine Learning Specialization Course by DeepLearningAI [</a:t>
            </a:r>
            <a:r>
              <a:rPr lang="en" sz="800" u="sng">
                <a:solidFill>
                  <a:schemeClr val="hlink"/>
                </a:solidFill>
                <a:hlinkClick r:id="rId5"/>
              </a:rPr>
              <a:t>link</a:t>
            </a:r>
            <a:r>
              <a:rPr lang="en" sz="800"/>
              <a:t>]</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Supervised Learning: steps involved</a:t>
            </a:r>
            <a:endParaRPr/>
          </a:p>
          <a:p>
            <a:pPr indent="0" lvl="0" marL="0" rtl="0" algn="l">
              <a:spcBef>
                <a:spcPts val="0"/>
              </a:spcBef>
              <a:spcAft>
                <a:spcPts val="0"/>
              </a:spcAft>
              <a:buNone/>
            </a:pPr>
            <a:r>
              <a:t/>
            </a:r>
            <a:endParaRPr/>
          </a:p>
        </p:txBody>
      </p:sp>
      <p:pic>
        <p:nvPicPr>
          <p:cNvPr id="209" name="Google Shape;209;p25"/>
          <p:cNvPicPr preferRelativeResize="0"/>
          <p:nvPr/>
        </p:nvPicPr>
        <p:blipFill>
          <a:blip r:embed="rId3">
            <a:alphaModFix/>
          </a:blip>
          <a:stretch>
            <a:fillRect/>
          </a:stretch>
        </p:blipFill>
        <p:spPr>
          <a:xfrm>
            <a:off x="1224463" y="1017725"/>
            <a:ext cx="6695077"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Hands-on Exercises</a:t>
            </a:r>
            <a:endParaRPr/>
          </a:p>
        </p:txBody>
      </p:sp>
      <p:sp>
        <p:nvSpPr>
          <p:cNvPr id="215" name="Google Shape;21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Explore the basics of Python and Jupyter Notebooks:</a:t>
            </a:r>
            <a:endParaRPr/>
          </a:p>
          <a:p>
            <a:pPr indent="-317500" lvl="0" marL="457200" rtl="0" algn="l">
              <a:spcBef>
                <a:spcPts val="1200"/>
              </a:spcBef>
              <a:spcAft>
                <a:spcPts val="0"/>
              </a:spcAft>
              <a:buSzPts val="1400"/>
              <a:buAutoNum type="arabicPeriod"/>
            </a:pPr>
            <a:r>
              <a:rPr lang="en" sz="1400" u="sng">
                <a:solidFill>
                  <a:schemeClr val="accent5"/>
                </a:solidFill>
                <a:hlinkClick r:id="rId3">
                  <a:extLst>
                    <a:ext uri="{A12FA001-AC4F-418D-AE19-62706E023703}">
                      <ahyp:hlinkClr val="tx"/>
                    </a:ext>
                  </a:extLst>
                </a:hlinkClick>
              </a:rPr>
              <a:t>Google Colab</a:t>
            </a:r>
            <a:r>
              <a:rPr lang="en" sz="1400"/>
              <a:t> (if you do not have VS Code or other Jupyter Notebook software)</a:t>
            </a:r>
            <a:endParaRPr sz="1400"/>
          </a:p>
          <a:p>
            <a:pPr indent="-317500" lvl="0" marL="457200" rtl="0" algn="l">
              <a:spcBef>
                <a:spcPts val="0"/>
              </a:spcBef>
              <a:spcAft>
                <a:spcPts val="0"/>
              </a:spcAft>
              <a:buSzPts val="1400"/>
              <a:buAutoNum type="arabicPeriod"/>
            </a:pPr>
            <a:r>
              <a:rPr lang="en" sz="1400"/>
              <a:t>Open this file in Colab: </a:t>
            </a:r>
            <a:r>
              <a:rPr lang="en" sz="1100" u="sng">
                <a:solidFill>
                  <a:schemeClr val="hlink"/>
                </a:solidFill>
                <a:hlinkClick r:id="rId4"/>
              </a:rPr>
              <a:t>https://github.com/techno-nerd/ML_Course/blob/main/01%20Introduction/Python101.ipynb</a:t>
            </a:r>
            <a:r>
              <a:rPr lang="en" sz="1100"/>
              <a:t> </a:t>
            </a:r>
            <a:endParaRPr sz="1100"/>
          </a:p>
          <a:p>
            <a:pPr indent="-317500" lvl="0" marL="457200" rtl="0" algn="l">
              <a:spcBef>
                <a:spcPts val="0"/>
              </a:spcBef>
              <a:spcAft>
                <a:spcPts val="0"/>
              </a:spcAft>
              <a:buSzPts val="1400"/>
              <a:buAutoNum type="arabicPeriod"/>
            </a:pPr>
            <a:r>
              <a:rPr lang="en" sz="1400"/>
              <a:t>Follow the instructions in Jupyter notebook</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a:t>Train your first model:</a:t>
            </a:r>
            <a:endParaRPr sz="1400"/>
          </a:p>
          <a:p>
            <a:pPr indent="-317500" lvl="0" marL="457200" rtl="0" algn="l">
              <a:spcBef>
                <a:spcPts val="1200"/>
              </a:spcBef>
              <a:spcAft>
                <a:spcPts val="0"/>
              </a:spcAft>
              <a:buSzPts val="1400"/>
              <a:buAutoNum type="arabicPeriod"/>
            </a:pPr>
            <a:r>
              <a:rPr lang="en" sz="1400"/>
              <a:t>Open this file in Colab: </a:t>
            </a:r>
            <a:r>
              <a:rPr lang="en" sz="1100" u="sng">
                <a:solidFill>
                  <a:schemeClr val="hlink"/>
                </a:solidFill>
                <a:hlinkClick r:id="rId5"/>
              </a:rPr>
              <a:t>https://github.com/techno-nerd/ML_Course/blob/main/01%20Introduction/FirstModel.ipynb</a:t>
            </a:r>
            <a:r>
              <a:rPr lang="en" sz="1100"/>
              <a:t> </a:t>
            </a:r>
            <a:endParaRPr sz="1100"/>
          </a:p>
          <a:p>
            <a:pPr indent="-317500" lvl="0" marL="457200" rtl="0" algn="l">
              <a:spcBef>
                <a:spcPts val="0"/>
              </a:spcBef>
              <a:spcAft>
                <a:spcPts val="0"/>
              </a:spcAft>
              <a:buSzPts val="1400"/>
              <a:buAutoNum type="arabicPeriod"/>
            </a:pPr>
            <a:r>
              <a:rPr lang="en" sz="1400"/>
              <a:t>Follow the instructions in Jupyter notebook</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311700" y="445025"/>
            <a:ext cx="8520600" cy="98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Hands-on Exercise: </a:t>
            </a:r>
            <a:endParaRPr/>
          </a:p>
          <a:p>
            <a:pPr indent="0" lvl="0" marL="0" rtl="0" algn="l">
              <a:spcBef>
                <a:spcPts val="0"/>
              </a:spcBef>
              <a:spcAft>
                <a:spcPts val="0"/>
              </a:spcAft>
              <a:buNone/>
            </a:pPr>
            <a:r>
              <a:rPr lang="en" sz="2355">
                <a:solidFill>
                  <a:srgbClr val="0000FF"/>
                </a:solidFill>
              </a:rPr>
              <a:t>Train Linear Regression model to predict SAT score based on GPA</a:t>
            </a:r>
            <a:endParaRPr sz="2355">
              <a:solidFill>
                <a:srgbClr val="0000FF"/>
              </a:solidFill>
            </a:endParaRPr>
          </a:p>
        </p:txBody>
      </p:sp>
      <p:pic>
        <p:nvPicPr>
          <p:cNvPr id="221" name="Google Shape;221;p27" title="First Model (Lesson 1: Introduction)">
            <a:hlinkClick r:id="rId3"/>
          </p:cNvPr>
          <p:cNvPicPr preferRelativeResize="0"/>
          <p:nvPr/>
        </p:nvPicPr>
        <p:blipFill>
          <a:blip r:embed="rId4">
            <a:alphaModFix/>
          </a:blip>
          <a:stretch>
            <a:fillRect/>
          </a:stretch>
        </p:blipFill>
        <p:spPr>
          <a:xfrm>
            <a:off x="1265025" y="1429925"/>
            <a:ext cx="6613950" cy="372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311700" y="145725"/>
            <a:ext cx="8520600" cy="52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 / Watching / Doing</a:t>
            </a:r>
            <a:endParaRPr/>
          </a:p>
        </p:txBody>
      </p:sp>
      <p:pic>
        <p:nvPicPr>
          <p:cNvPr descr="Python Machine Learning Tutorial  - Learn how to predict the kind of music people like. &#10;👍 Subscribe for more Python tutorials like this: https://goo.gl/6PYaGF&#10;👉 The CSV file used in this tutorial: https://bit.ly/3muqqta&#10;&#10;🚀 Learn Python in one hour: https://youtu.be/kqtD5dpn9C8&#10;🚀 Python (Full Course): https://www.youtube.com/watch?v=_uQrJ0TkZlc&#10;&#10;Want to learn more from me? &#10;&#10;Courses: https://codewithmosh.com&#10;Twitter: https://twitter.com/moshhamedani&#10;Facebook: https://www.facebook.com/programmingwithmosh/&#10;Blog: http://programmingwithmosh.com&#10;&#10;#Python, #MachineLearning, #Jupyter&#10;&#10;TABLE OF CONTENT &#10;&#10;0:00:00 Introduction&#10;0:00:59 What is Machine Learning? &#10;0:02:58 Machine Learning in Action &#10;0:05:45 Libraries and Tools&#10;0:10:40 Importing a Data Set&#10;0:17:01 Jupyter Shortcuts&#10;0:22:53 A Real Machine Learning Problem &#10;0:26:09 Preparing the Data&#10;0:29:15 Learning and Predicting&#10;0:33:20 Calculating the Accuracy&#10;0:39:41 Persisting Models&#10;0:42:55 Visualizing a Decision Tree" id="227" name="Google Shape;227;p28" title="Python Machine Learning Tutorial (Data Science)">
            <a:hlinkClick r:id="rId3"/>
          </p:cNvPr>
          <p:cNvPicPr preferRelativeResize="0"/>
          <p:nvPr/>
        </p:nvPicPr>
        <p:blipFill>
          <a:blip r:embed="rId4">
            <a:alphaModFix/>
          </a:blip>
          <a:stretch>
            <a:fillRect/>
          </a:stretch>
        </p:blipFill>
        <p:spPr>
          <a:xfrm>
            <a:off x="415075" y="2983850"/>
            <a:ext cx="3240825" cy="1822975"/>
          </a:xfrm>
          <a:prstGeom prst="rect">
            <a:avLst/>
          </a:prstGeom>
          <a:noFill/>
          <a:ln>
            <a:noFill/>
          </a:ln>
        </p:spPr>
      </p:pic>
      <p:sp>
        <p:nvSpPr>
          <p:cNvPr id="228" name="Google Shape;228;p28"/>
          <p:cNvSpPr txBox="1"/>
          <p:nvPr/>
        </p:nvSpPr>
        <p:spPr>
          <a:xfrm>
            <a:off x="415063" y="4752450"/>
            <a:ext cx="324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Python Machine Learning Tutorial: Programming with Mosh</a:t>
            </a:r>
            <a:r>
              <a:rPr lang="en" sz="800"/>
              <a:t> [</a:t>
            </a:r>
            <a:r>
              <a:rPr lang="en" sz="800" u="sng">
                <a:solidFill>
                  <a:schemeClr val="hlink"/>
                </a:solidFill>
                <a:hlinkClick r:id="rId5"/>
              </a:rPr>
              <a:t>link</a:t>
            </a:r>
            <a:r>
              <a:rPr lang="en" sz="800"/>
              <a:t>]</a:t>
            </a:r>
            <a:endParaRPr sz="800"/>
          </a:p>
        </p:txBody>
      </p:sp>
      <p:sp>
        <p:nvSpPr>
          <p:cNvPr id="229" name="Google Shape;229;p28"/>
          <p:cNvSpPr txBox="1"/>
          <p:nvPr/>
        </p:nvSpPr>
        <p:spPr>
          <a:xfrm>
            <a:off x="3840925" y="2971787"/>
            <a:ext cx="4545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Covers overview of:</a:t>
            </a:r>
            <a:endParaRPr sz="1200"/>
          </a:p>
          <a:p>
            <a:pPr indent="-304800" lvl="0" marL="457200" rtl="0" algn="l">
              <a:spcBef>
                <a:spcPts val="0"/>
              </a:spcBef>
              <a:spcAft>
                <a:spcPts val="0"/>
              </a:spcAft>
              <a:buSzPts val="1200"/>
              <a:buChar char="●"/>
            </a:pPr>
            <a:r>
              <a:rPr lang="en" sz="1200"/>
              <a:t>Jupyter Notebooks</a:t>
            </a:r>
            <a:endParaRPr sz="1200"/>
          </a:p>
          <a:p>
            <a:pPr indent="-304800" lvl="0" marL="457200" rtl="0" algn="l">
              <a:spcBef>
                <a:spcPts val="0"/>
              </a:spcBef>
              <a:spcAft>
                <a:spcPts val="0"/>
              </a:spcAft>
              <a:buSzPts val="1200"/>
              <a:buChar char="●"/>
            </a:pPr>
            <a:r>
              <a:rPr lang="en" sz="1200"/>
              <a:t>Trains an ML model, covering all steps</a:t>
            </a:r>
            <a:endParaRPr sz="1200"/>
          </a:p>
          <a:p>
            <a:pPr indent="-304800" lvl="0" marL="457200" rtl="0" algn="l">
              <a:spcBef>
                <a:spcPts val="0"/>
              </a:spcBef>
              <a:spcAft>
                <a:spcPts val="0"/>
              </a:spcAft>
              <a:buSzPts val="1200"/>
              <a:buChar char="●"/>
            </a:pPr>
            <a:r>
              <a:rPr lang="en" sz="1200"/>
              <a:t>Most popular python packages for ML: Numpy, Pandas, Sklearn</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lang="en" sz="1200"/>
              <a:t>Instead of installing the Jupyter server on your machine, you can also use free online Jupyter notebook servers like </a:t>
            </a:r>
            <a:r>
              <a:rPr lang="en" sz="1200" u="sng">
                <a:solidFill>
                  <a:schemeClr val="hlink"/>
                </a:solidFill>
                <a:hlinkClick r:id="rId6"/>
              </a:rPr>
              <a:t>Google Colab</a:t>
            </a:r>
            <a:endParaRPr sz="1200"/>
          </a:p>
        </p:txBody>
      </p:sp>
      <p:pic>
        <p:nvPicPr>
          <p:cNvPr descr="This Python tutorial for beginners show how to get started with Python quickly. Learn to code in 1 hour! Watch this tutorial get started! &#10;👍 Subscribe for more Python tutorials like this: https://goo.gl/6PYaGF&#10;🔥 Want to learn more? Watch my complete Python course: https://youtu.be/_uQrJ0TkZlc&#10;&#10;📕 Get my FREE Python cheat sheet: http://bit.ly/2Gp80s6&#10;&#10;Courses: https://codewithmosh.com&#10;Twitter: https://twitter.com/moshhamedani&#10;Facebook: https://www.facebook.com/programmingwithmosh/&#10;Blog: http://programmingwithmosh.com&#10;&#10;#Python, #MachineLearning, #WebDevelopment&#10;&#10;📔 Python Exercises for Beginners: https://goo.gl/1XnQB1&#10;&#10;⭐ My Favorite Python Books&#10;- Python Crash Course: https://amzn.to/2GqMdjG&#10;- Automate the Boring Stuff with Python: https://amzn.to/2N71d6S&#10;- A Smarter Way to Learn Python: https://amzn.to/2UZa6lE&#10;- Machine Learning for Absolute Beginners: https://amzn.to/2Gs0koL&#10;- Hands-on Machine Learning with scikit-learn and TensorFlow: https://amzn.to/2IdUuJy&#10;&#10;TABLE OF CONTENT&#10;&#10;0:00:00 Introduction &#10;0:00:30 What You Can Do With Python &#10;0:01:15 Your First Python Program &#10;0:05:30 Variables&#10;0:09:08 Receiving Input&#10;0:10:48 Type Conversion&#10;0:18:49 Strings&#10;0:23:41 Arithmetic Operators &#10;0:25:59 Operator Precedence &#10;0:27:11 Comparison Operators &#10;0:28:52 Logical Operators&#10;0:31:06 If Statements&#10;0:36:16 Exercise&#10;0:41:42 While Loops&#10;0:45:11 Lists&#10;0:48:47 List Methods&#10;0:52:16 For Loops&#10;0:54:54 The range() Function &#10;0:57:43 Tuples" id="230" name="Google Shape;230;p28" title="Python for Beginners - Learn Python in 1 Hour">
            <a:hlinkClick r:id="rId7"/>
          </p:cNvPr>
          <p:cNvPicPr preferRelativeResize="0"/>
          <p:nvPr/>
        </p:nvPicPr>
        <p:blipFill>
          <a:blip r:embed="rId8">
            <a:alphaModFix/>
          </a:blip>
          <a:stretch>
            <a:fillRect/>
          </a:stretch>
        </p:blipFill>
        <p:spPr>
          <a:xfrm>
            <a:off x="415075" y="820475"/>
            <a:ext cx="3240900" cy="1823006"/>
          </a:xfrm>
          <a:prstGeom prst="rect">
            <a:avLst/>
          </a:prstGeom>
          <a:noFill/>
          <a:ln>
            <a:noFill/>
          </a:ln>
        </p:spPr>
      </p:pic>
      <p:sp>
        <p:nvSpPr>
          <p:cNvPr id="231" name="Google Shape;231;p28"/>
          <p:cNvSpPr txBox="1"/>
          <p:nvPr/>
        </p:nvSpPr>
        <p:spPr>
          <a:xfrm>
            <a:off x="415038" y="2584375"/>
            <a:ext cx="324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Python for Beginners: Programming with Mosh [</a:t>
            </a:r>
            <a:r>
              <a:rPr lang="en" sz="800" u="sng">
                <a:solidFill>
                  <a:schemeClr val="hlink"/>
                </a:solidFill>
                <a:hlinkClick r:id="rId9"/>
              </a:rPr>
              <a:t>link</a:t>
            </a:r>
            <a:r>
              <a:rPr lang="en" sz="800"/>
              <a:t>]</a:t>
            </a:r>
            <a:endParaRPr sz="800"/>
          </a:p>
        </p:txBody>
      </p:sp>
      <p:pic>
        <p:nvPicPr>
          <p:cNvPr id="232" name="Google Shape;232;p28"/>
          <p:cNvPicPr preferRelativeResize="0"/>
          <p:nvPr/>
        </p:nvPicPr>
        <p:blipFill>
          <a:blip r:embed="rId10">
            <a:alphaModFix/>
          </a:blip>
          <a:stretch>
            <a:fillRect/>
          </a:stretch>
        </p:blipFill>
        <p:spPr>
          <a:xfrm>
            <a:off x="4211625" y="820475"/>
            <a:ext cx="1271933" cy="1763901"/>
          </a:xfrm>
          <a:prstGeom prst="rect">
            <a:avLst/>
          </a:prstGeom>
          <a:noFill/>
          <a:ln>
            <a:noFill/>
          </a:ln>
        </p:spPr>
      </p:pic>
      <p:sp>
        <p:nvSpPr>
          <p:cNvPr id="233" name="Google Shape;233;p28"/>
          <p:cNvSpPr txBox="1"/>
          <p:nvPr/>
        </p:nvSpPr>
        <p:spPr>
          <a:xfrm>
            <a:off x="5483550" y="820475"/>
            <a:ext cx="354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11"/>
              </a:rPr>
              <a:t>ML 101 Course github link</a:t>
            </a:r>
            <a:r>
              <a:rPr lang="en"/>
              <a:t> (bit.ly/ML_101)</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Files</a:t>
            </a:r>
            <a:endParaRPr b="1"/>
          </a:p>
          <a:p>
            <a:pPr indent="0" lvl="0" marL="0" rtl="0" algn="l">
              <a:spcBef>
                <a:spcPts val="0"/>
              </a:spcBef>
              <a:spcAft>
                <a:spcPts val="0"/>
              </a:spcAft>
              <a:buNone/>
            </a:pPr>
            <a:r>
              <a:rPr lang="en"/>
              <a:t>“/01 Introduction/FirstModel.ipynb”</a:t>
            </a:r>
            <a:endParaRPr/>
          </a:p>
          <a:p>
            <a:pPr indent="0" lvl="0" marL="0" rtl="0" algn="l">
              <a:spcBef>
                <a:spcPts val="0"/>
              </a:spcBef>
              <a:spcAft>
                <a:spcPts val="0"/>
              </a:spcAft>
              <a:buClr>
                <a:schemeClr val="dk1"/>
              </a:buClr>
              <a:buSzPts val="1100"/>
              <a:buFont typeface="Arial"/>
              <a:buNone/>
            </a:pPr>
            <a:r>
              <a:rPr lang="en">
                <a:solidFill>
                  <a:schemeClr val="dk1"/>
                </a:solidFill>
              </a:rPr>
              <a:t>“/01 Introduction/Python101.ipynb”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for next class</a:t>
            </a:r>
            <a:endParaRPr/>
          </a:p>
        </p:txBody>
      </p:sp>
      <p:sp>
        <p:nvSpPr>
          <p:cNvPr id="239" name="Google Shape;239;p29"/>
          <p:cNvSpPr txBox="1"/>
          <p:nvPr>
            <p:ph idx="1" type="body"/>
          </p:nvPr>
        </p:nvSpPr>
        <p:spPr>
          <a:xfrm>
            <a:off x="311700" y="1152475"/>
            <a:ext cx="472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 deeper into “Linear Regression”</a:t>
            </a:r>
            <a:endParaRPr/>
          </a:p>
          <a:p>
            <a:pPr indent="-342900" lvl="0" marL="457200" rtl="0" algn="l">
              <a:spcBef>
                <a:spcPts val="1200"/>
              </a:spcBef>
              <a:spcAft>
                <a:spcPts val="0"/>
              </a:spcAft>
              <a:buSzPts val="1800"/>
              <a:buChar char="-"/>
            </a:pPr>
            <a:r>
              <a:rPr lang="en"/>
              <a:t>Get familiar with key ML terminology that will be used in the rest of the course</a:t>
            </a:r>
            <a:endParaRPr/>
          </a:p>
          <a:p>
            <a:pPr indent="-342900" lvl="0" marL="457200" rtl="0" algn="l">
              <a:spcBef>
                <a:spcPts val="0"/>
              </a:spcBef>
              <a:spcAft>
                <a:spcPts val="0"/>
              </a:spcAft>
              <a:buSzPts val="1800"/>
              <a:buChar char="-"/>
            </a:pPr>
            <a:r>
              <a:rPr lang="en"/>
              <a:t>Understand the mathematical expression behind “linear regression”</a:t>
            </a:r>
            <a:endParaRPr/>
          </a:p>
          <a:p>
            <a:pPr indent="-342900" lvl="0" marL="457200" rtl="0" algn="l">
              <a:spcBef>
                <a:spcPts val="0"/>
              </a:spcBef>
              <a:spcAft>
                <a:spcPts val="0"/>
              </a:spcAft>
              <a:buSzPts val="1800"/>
              <a:buChar char="-"/>
            </a:pPr>
            <a:r>
              <a:rPr lang="en"/>
              <a:t>How to use linear regression for data with non-linear correlation</a:t>
            </a:r>
            <a:endParaRPr/>
          </a:p>
        </p:txBody>
      </p:sp>
      <p:pic>
        <p:nvPicPr>
          <p:cNvPr id="240" name="Google Shape;240;p29"/>
          <p:cNvPicPr preferRelativeResize="0"/>
          <p:nvPr/>
        </p:nvPicPr>
        <p:blipFill>
          <a:blip r:embed="rId3">
            <a:alphaModFix/>
          </a:blip>
          <a:stretch>
            <a:fillRect/>
          </a:stretch>
        </p:blipFill>
        <p:spPr>
          <a:xfrm>
            <a:off x="5243225" y="1152475"/>
            <a:ext cx="3900774" cy="2925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a:t>
            </a:r>
            <a:r>
              <a:rPr lang="en" sz="1800"/>
              <a:t>(</a:t>
            </a:r>
            <a:r>
              <a:rPr lang="en" sz="1800" u="sng">
                <a:solidFill>
                  <a:schemeClr val="hlink"/>
                </a:solidFill>
                <a:hlinkClick r:id="rId3"/>
              </a:rPr>
              <a:t>bit.ly/ML_101</a:t>
            </a:r>
            <a:r>
              <a:rPr lang="en" sz="1800"/>
              <a:t>)</a:t>
            </a:r>
            <a:endParaRPr sz="1800"/>
          </a:p>
        </p:txBody>
      </p:sp>
      <p:sp>
        <p:nvSpPr>
          <p:cNvPr id="62" name="Google Shape;62;p14"/>
          <p:cNvSpPr txBox="1"/>
          <p:nvPr>
            <p:ph idx="1" type="body"/>
          </p:nvPr>
        </p:nvSpPr>
        <p:spPr>
          <a:xfrm>
            <a:off x="311700" y="1152475"/>
            <a:ext cx="5178300" cy="362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Introduction to Machine Learning (ML)</a:t>
            </a:r>
            <a:endParaRPr b="1"/>
          </a:p>
          <a:p>
            <a:pPr indent="-342900" lvl="0" marL="457200" rtl="0" algn="l">
              <a:spcBef>
                <a:spcPts val="0"/>
              </a:spcBef>
              <a:spcAft>
                <a:spcPts val="0"/>
              </a:spcAft>
              <a:buSzPts val="1800"/>
              <a:buAutoNum type="arabicPeriod"/>
            </a:pPr>
            <a:r>
              <a:rPr lang="en"/>
              <a:t>Regression</a:t>
            </a:r>
            <a:endParaRPr/>
          </a:p>
          <a:p>
            <a:pPr indent="-342900" lvl="0" marL="457200" rtl="0" algn="l">
              <a:spcBef>
                <a:spcPts val="0"/>
              </a:spcBef>
              <a:spcAft>
                <a:spcPts val="0"/>
              </a:spcAft>
              <a:buSzPts val="1800"/>
              <a:buAutoNum type="arabicPeriod"/>
            </a:pPr>
            <a:r>
              <a:rPr lang="en"/>
              <a:t>Core ML concepts</a:t>
            </a:r>
            <a:endParaRPr/>
          </a:p>
          <a:p>
            <a:pPr indent="-342900" lvl="0" marL="457200" rtl="0" algn="l">
              <a:spcBef>
                <a:spcPts val="0"/>
              </a:spcBef>
              <a:spcAft>
                <a:spcPts val="0"/>
              </a:spcAft>
              <a:buSzPts val="1800"/>
              <a:buAutoNum type="arabicPeriod"/>
            </a:pPr>
            <a:r>
              <a:rPr lang="en"/>
              <a:t>Classification</a:t>
            </a:r>
            <a:endParaRPr/>
          </a:p>
          <a:p>
            <a:pPr indent="-342900" lvl="0" marL="457200" rtl="0" algn="l">
              <a:spcBef>
                <a:spcPts val="0"/>
              </a:spcBef>
              <a:spcAft>
                <a:spcPts val="0"/>
              </a:spcAft>
              <a:buSzPts val="1800"/>
              <a:buAutoNum type="arabicPeriod"/>
            </a:pPr>
            <a:r>
              <a:rPr lang="en"/>
              <a:t>Decision Trees</a:t>
            </a:r>
            <a:endParaRPr/>
          </a:p>
          <a:p>
            <a:pPr indent="-342900" lvl="0" marL="457200" rtl="0" algn="l">
              <a:spcBef>
                <a:spcPts val="0"/>
              </a:spcBef>
              <a:spcAft>
                <a:spcPts val="0"/>
              </a:spcAft>
              <a:buSzPts val="1800"/>
              <a:buAutoNum type="arabicPeriod"/>
            </a:pPr>
            <a:r>
              <a:rPr lang="en"/>
              <a:t>Model selection and tuning</a:t>
            </a:r>
            <a:endParaRPr/>
          </a:p>
          <a:p>
            <a:pPr indent="-342900" lvl="0" marL="457200" rtl="0" algn="l">
              <a:spcBef>
                <a:spcPts val="0"/>
              </a:spcBef>
              <a:spcAft>
                <a:spcPts val="0"/>
              </a:spcAft>
              <a:buSzPts val="1800"/>
              <a:buAutoNum type="arabicPeriod"/>
            </a:pPr>
            <a:r>
              <a:rPr lang="en"/>
              <a:t>Unstructured data: </a:t>
            </a:r>
            <a:r>
              <a:rPr b="1" lang="en"/>
              <a:t>Text</a:t>
            </a:r>
            <a:endParaRPr b="1"/>
          </a:p>
          <a:p>
            <a:pPr indent="-342900" lvl="0" marL="457200" rtl="0" algn="l">
              <a:spcBef>
                <a:spcPts val="0"/>
              </a:spcBef>
              <a:spcAft>
                <a:spcPts val="0"/>
              </a:spcAft>
              <a:buSzPts val="1800"/>
              <a:buAutoNum type="arabicPeriod"/>
            </a:pPr>
            <a:r>
              <a:rPr lang="en"/>
              <a:t>Neural Networks</a:t>
            </a:r>
            <a:endParaRPr/>
          </a:p>
          <a:p>
            <a:pPr indent="-342900" lvl="0" marL="457200" rtl="0" algn="l">
              <a:spcBef>
                <a:spcPts val="0"/>
              </a:spcBef>
              <a:spcAft>
                <a:spcPts val="0"/>
              </a:spcAft>
              <a:buSzPts val="1800"/>
              <a:buAutoNum type="arabicPeriod"/>
            </a:pPr>
            <a:r>
              <a:rPr lang="en"/>
              <a:t>Unstructured data: </a:t>
            </a:r>
            <a:r>
              <a:rPr b="1" lang="en"/>
              <a:t>Images</a:t>
            </a:r>
            <a:endParaRPr b="1"/>
          </a:p>
          <a:p>
            <a:pPr indent="-342900" lvl="0" marL="457200" rtl="0" algn="l">
              <a:spcBef>
                <a:spcPts val="0"/>
              </a:spcBef>
              <a:spcAft>
                <a:spcPts val="0"/>
              </a:spcAft>
              <a:buSzPts val="1800"/>
              <a:buAutoNum type="arabicPeriod"/>
            </a:pPr>
            <a:r>
              <a:rPr lang="en"/>
              <a:t>Introduction to Deep Learning</a:t>
            </a:r>
            <a:endParaRPr/>
          </a:p>
          <a:p>
            <a:pPr indent="-342900" lvl="0" marL="457200" rtl="0" algn="l">
              <a:spcBef>
                <a:spcPts val="0"/>
              </a:spcBef>
              <a:spcAft>
                <a:spcPts val="0"/>
              </a:spcAft>
              <a:buSzPts val="1800"/>
              <a:buAutoNum type="arabicPeriod"/>
            </a:pPr>
            <a:r>
              <a:rPr lang="en"/>
              <a:t>Beyond Regression &amp; Classification</a:t>
            </a:r>
            <a:endParaRPr/>
          </a:p>
        </p:txBody>
      </p:sp>
      <p:pic>
        <p:nvPicPr>
          <p:cNvPr id="63" name="Google Shape;63;p14"/>
          <p:cNvPicPr preferRelativeResize="0"/>
          <p:nvPr/>
        </p:nvPicPr>
        <p:blipFill>
          <a:blip r:embed="rId4">
            <a:alphaModFix/>
          </a:blip>
          <a:stretch>
            <a:fillRect/>
          </a:stretch>
        </p:blipFill>
        <p:spPr>
          <a:xfrm>
            <a:off x="0" y="1152475"/>
            <a:ext cx="432300" cy="432300"/>
          </a:xfrm>
          <a:prstGeom prst="rect">
            <a:avLst/>
          </a:prstGeom>
          <a:noFill/>
          <a:ln>
            <a:noFill/>
          </a:ln>
        </p:spPr>
      </p:pic>
      <p:pic>
        <p:nvPicPr>
          <p:cNvPr id="64" name="Google Shape;64;p14"/>
          <p:cNvPicPr preferRelativeResize="0"/>
          <p:nvPr/>
        </p:nvPicPr>
        <p:blipFill>
          <a:blip r:embed="rId5">
            <a:alphaModFix/>
          </a:blip>
          <a:stretch>
            <a:fillRect/>
          </a:stretch>
        </p:blipFill>
        <p:spPr>
          <a:xfrm>
            <a:off x="5813300" y="1245700"/>
            <a:ext cx="3162850" cy="342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structure</a:t>
            </a:r>
            <a:endParaRPr/>
          </a:p>
        </p:txBody>
      </p:sp>
      <p:sp>
        <p:nvSpPr>
          <p:cNvPr id="70" name="Google Shape;70;p15"/>
          <p:cNvSpPr txBox="1"/>
          <p:nvPr>
            <p:ph idx="1" type="body"/>
          </p:nvPr>
        </p:nvSpPr>
        <p:spPr>
          <a:xfrm>
            <a:off x="311700" y="1152475"/>
            <a:ext cx="8520600" cy="3901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11 classes, ~30 mins per class</a:t>
            </a:r>
            <a:endParaRPr/>
          </a:p>
          <a:p>
            <a:pPr indent="-310832" lvl="1" marL="914400" rtl="0" algn="l">
              <a:spcBef>
                <a:spcPts val="0"/>
              </a:spcBef>
              <a:spcAft>
                <a:spcPts val="0"/>
              </a:spcAft>
              <a:buSzPct val="100000"/>
              <a:buChar char="○"/>
            </a:pPr>
            <a:r>
              <a:rPr lang="en"/>
              <a:t>Start with </a:t>
            </a:r>
            <a:r>
              <a:rPr lang="en"/>
              <a:t>video: 10-15 mins</a:t>
            </a:r>
            <a:endParaRPr/>
          </a:p>
          <a:p>
            <a:pPr indent="-310832" lvl="1" marL="914400" rtl="0" algn="l">
              <a:spcBef>
                <a:spcPts val="0"/>
              </a:spcBef>
              <a:spcAft>
                <a:spcPts val="0"/>
              </a:spcAft>
              <a:buSzPct val="100000"/>
              <a:buChar char="○"/>
            </a:pPr>
            <a:r>
              <a:rPr lang="en"/>
              <a:t>Hands on exercise + Q&amp;A: 15-20 mins</a:t>
            </a:r>
            <a:endParaRPr/>
          </a:p>
          <a:p>
            <a:pPr indent="-310832" lvl="1" marL="914400" rtl="0" algn="l">
              <a:spcBef>
                <a:spcPts val="0"/>
              </a:spcBef>
              <a:spcAft>
                <a:spcPts val="0"/>
              </a:spcAft>
              <a:buSzPct val="100000"/>
              <a:buChar char="○"/>
            </a:pPr>
            <a:r>
              <a:rPr lang="en"/>
              <a:t>(optional) practice exercises and further reading to do offline</a:t>
            </a:r>
            <a:endParaRPr/>
          </a:p>
          <a:p>
            <a:pPr indent="0" lvl="0" marL="914400" rtl="0" algn="l">
              <a:spcBef>
                <a:spcPts val="1200"/>
              </a:spcBef>
              <a:spcAft>
                <a:spcPts val="0"/>
              </a:spcAft>
              <a:buNone/>
            </a:pPr>
            <a:r>
              <a:t/>
            </a:r>
            <a:endParaRPr/>
          </a:p>
          <a:p>
            <a:pPr indent="-334327" lvl="0" marL="457200" rtl="0" algn="l">
              <a:spcBef>
                <a:spcPts val="1200"/>
              </a:spcBef>
              <a:spcAft>
                <a:spcPts val="0"/>
              </a:spcAft>
              <a:buSzPct val="100000"/>
              <a:buChar char="●"/>
            </a:pPr>
            <a:r>
              <a:rPr lang="en"/>
              <a:t>Prerequisites</a:t>
            </a:r>
            <a:endParaRPr/>
          </a:p>
          <a:p>
            <a:pPr indent="-310832" lvl="1" marL="914400" rtl="0" algn="l">
              <a:spcBef>
                <a:spcPts val="0"/>
              </a:spcBef>
              <a:spcAft>
                <a:spcPts val="0"/>
              </a:spcAft>
              <a:buSzPct val="100000"/>
              <a:buChar char="○"/>
            </a:pPr>
            <a:r>
              <a:rPr lang="en"/>
              <a:t>For students Grade 9 or above</a:t>
            </a:r>
            <a:endParaRPr/>
          </a:p>
          <a:p>
            <a:pPr indent="-310832" lvl="1" marL="914400" rtl="0" algn="l">
              <a:spcBef>
                <a:spcPts val="0"/>
              </a:spcBef>
              <a:spcAft>
                <a:spcPts val="0"/>
              </a:spcAft>
              <a:buSzPct val="100000"/>
              <a:buChar char="○"/>
            </a:pPr>
            <a:r>
              <a:rPr lang="en"/>
              <a:t>Familiarity with Python would be a plus but not mandatory</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Disclaimer</a:t>
            </a:r>
            <a:endParaRPr/>
          </a:p>
          <a:p>
            <a:pPr indent="-310832" lvl="1" marL="914400" rtl="0" algn="l">
              <a:spcBef>
                <a:spcPts val="0"/>
              </a:spcBef>
              <a:spcAft>
                <a:spcPts val="0"/>
              </a:spcAft>
              <a:buSzPct val="100000"/>
              <a:buChar char="○"/>
            </a:pPr>
            <a:r>
              <a:rPr lang="en"/>
              <a:t>This is an introductory ML course. We will try to cover lot of breadth without going deep into any one single topic. Hence we are just scratching the surface with this course.</a:t>
            </a:r>
            <a:endParaRPr/>
          </a:p>
          <a:p>
            <a:pPr indent="-310832" lvl="1" marL="914400" rtl="0" algn="l">
              <a:spcBef>
                <a:spcPts val="0"/>
              </a:spcBef>
              <a:spcAft>
                <a:spcPts val="0"/>
              </a:spcAft>
              <a:buSzPct val="100000"/>
              <a:buChar char="○"/>
            </a:pPr>
            <a:r>
              <a:rPr lang="en"/>
              <a:t>We will intentionally skip some of the core but complex mathematical concepts behind ML model training.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 Technologies</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Github</a:t>
            </a:r>
            <a:endParaRPr/>
          </a:p>
          <a:p>
            <a:pPr indent="-317500" lvl="1" marL="914400" rtl="0" algn="l">
              <a:spcBef>
                <a:spcPts val="0"/>
              </a:spcBef>
              <a:spcAft>
                <a:spcPts val="0"/>
              </a:spcAft>
              <a:buSzPts val="1400"/>
              <a:buChar char="○"/>
            </a:pPr>
            <a:r>
              <a:rPr lang="en"/>
              <a:t>(optional but recommended) Create a github account</a:t>
            </a:r>
            <a:endParaRPr/>
          </a:p>
          <a:p>
            <a:pPr indent="-317500" lvl="1" marL="914400" rtl="0" algn="l">
              <a:spcBef>
                <a:spcPts val="0"/>
              </a:spcBef>
              <a:spcAft>
                <a:spcPts val="0"/>
              </a:spcAft>
              <a:buSzPts val="1400"/>
              <a:buChar char="○"/>
            </a:pPr>
            <a:r>
              <a:rPr lang="en"/>
              <a:t>This is where you will find all the course content: slides, exercises, instructions etc</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Python</a:t>
            </a:r>
            <a:endParaRPr/>
          </a:p>
          <a:p>
            <a:pPr indent="-317500" lvl="1" marL="914400" rtl="0" algn="l">
              <a:spcBef>
                <a:spcPts val="0"/>
              </a:spcBef>
              <a:spcAft>
                <a:spcPts val="0"/>
              </a:spcAft>
              <a:buSzPts val="1400"/>
              <a:buChar char="○"/>
            </a:pPr>
            <a:r>
              <a:rPr lang="en"/>
              <a:t>Most used programming language for Data Science &amp; Machine Learning</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Google Colab (Jupyter Notebooks)</a:t>
            </a:r>
            <a:endParaRPr/>
          </a:p>
          <a:p>
            <a:pPr indent="-317500" lvl="1" marL="914400" rtl="0" algn="l">
              <a:spcBef>
                <a:spcPts val="0"/>
              </a:spcBef>
              <a:spcAft>
                <a:spcPts val="0"/>
              </a:spcAft>
              <a:buSzPts val="1400"/>
              <a:buChar char="○"/>
            </a:pPr>
            <a:r>
              <a:rPr lang="en"/>
              <a:t>Most popular IDE (Integrated Development Environment) for 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265500" y="1233175"/>
            <a:ext cx="34716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01 Introduction to ML</a:t>
            </a:r>
            <a:endParaRPr/>
          </a:p>
        </p:txBody>
      </p:sp>
      <p:sp>
        <p:nvSpPr>
          <p:cNvPr id="82" name="Google Shape;82;p17"/>
          <p:cNvSpPr txBox="1"/>
          <p:nvPr>
            <p:ph idx="1" type="subTitle"/>
          </p:nvPr>
        </p:nvSpPr>
        <p:spPr>
          <a:xfrm>
            <a:off x="265500" y="2803075"/>
            <a:ext cx="35760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ML 101 Course</a:t>
            </a:r>
            <a:endParaRPr/>
          </a:p>
        </p:txBody>
      </p:sp>
      <p:pic>
        <p:nvPicPr>
          <p:cNvPr id="83" name="Google Shape;83;p17"/>
          <p:cNvPicPr preferRelativeResize="0"/>
          <p:nvPr/>
        </p:nvPicPr>
        <p:blipFill>
          <a:blip r:embed="rId3">
            <a:alphaModFix/>
          </a:blip>
          <a:stretch>
            <a:fillRect/>
          </a:stretch>
        </p:blipFill>
        <p:spPr>
          <a:xfrm>
            <a:off x="4305300" y="152400"/>
            <a:ext cx="483870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312300"/>
            <a:ext cx="5319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vs ML vs DL vs Generative AI …</a:t>
            </a:r>
            <a:endParaRPr/>
          </a:p>
        </p:txBody>
      </p:sp>
      <p:pic>
        <p:nvPicPr>
          <p:cNvPr id="89" name="Google Shape;89;p18"/>
          <p:cNvPicPr preferRelativeResize="0"/>
          <p:nvPr/>
        </p:nvPicPr>
        <p:blipFill>
          <a:blip r:embed="rId3">
            <a:alphaModFix/>
          </a:blip>
          <a:stretch>
            <a:fillRect/>
          </a:stretch>
        </p:blipFill>
        <p:spPr>
          <a:xfrm>
            <a:off x="311700" y="1083125"/>
            <a:ext cx="3861865" cy="3820974"/>
          </a:xfrm>
          <a:prstGeom prst="rect">
            <a:avLst/>
          </a:prstGeom>
          <a:noFill/>
          <a:ln>
            <a:noFill/>
          </a:ln>
        </p:spPr>
      </p:pic>
      <p:sp>
        <p:nvSpPr>
          <p:cNvPr id="90" name="Google Shape;90;p18"/>
          <p:cNvSpPr txBox="1"/>
          <p:nvPr/>
        </p:nvSpPr>
        <p:spPr>
          <a:xfrm>
            <a:off x="159300" y="4835700"/>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Image Source: </a:t>
            </a:r>
            <a:r>
              <a:rPr lang="en" sz="800" u="sng">
                <a:solidFill>
                  <a:schemeClr val="hlink"/>
                </a:solidFill>
                <a:hlinkClick r:id="rId4"/>
              </a:rPr>
              <a:t>ResearchGate</a:t>
            </a:r>
            <a:endParaRPr sz="800"/>
          </a:p>
        </p:txBody>
      </p:sp>
      <p:sp>
        <p:nvSpPr>
          <p:cNvPr id="91" name="Google Shape;91;p18"/>
          <p:cNvSpPr/>
          <p:nvPr/>
        </p:nvSpPr>
        <p:spPr>
          <a:xfrm>
            <a:off x="5624150" y="1222025"/>
            <a:ext cx="3273000" cy="64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AI is the ability of a machine to imitate intelligent human behavior. In addition to ML, Robotics and Automation are other two big fields under AI.</a:t>
            </a:r>
            <a:endParaRPr sz="1000"/>
          </a:p>
        </p:txBody>
      </p:sp>
      <p:sp>
        <p:nvSpPr>
          <p:cNvPr id="92" name="Google Shape;92;p18"/>
          <p:cNvSpPr/>
          <p:nvPr/>
        </p:nvSpPr>
        <p:spPr>
          <a:xfrm>
            <a:off x="5624150" y="2022450"/>
            <a:ext cx="3273000" cy="641400"/>
          </a:xfrm>
          <a:prstGeom prst="roundRect">
            <a:avLst>
              <a:gd fmla="val 16667" name="adj"/>
            </a:avLst>
          </a:prstGeom>
          <a:solidFill>
            <a:srgbClr val="DCECF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t>Application of AI that allows a system to automatically learn and </a:t>
            </a:r>
            <a:r>
              <a:rPr lang="en" sz="1000"/>
              <a:t>improve</a:t>
            </a:r>
            <a:r>
              <a:rPr lang="en" sz="1000"/>
              <a:t> from experience, </a:t>
            </a:r>
            <a:r>
              <a:rPr lang="en" sz="1000" u="sng"/>
              <a:t>without being explicitly programmed.</a:t>
            </a:r>
            <a:endParaRPr sz="1000" u="sng"/>
          </a:p>
        </p:txBody>
      </p:sp>
      <p:sp>
        <p:nvSpPr>
          <p:cNvPr id="93" name="Google Shape;93;p18"/>
          <p:cNvSpPr/>
          <p:nvPr/>
        </p:nvSpPr>
        <p:spPr>
          <a:xfrm>
            <a:off x="5624150" y="2822875"/>
            <a:ext cx="3273000" cy="641400"/>
          </a:xfrm>
          <a:prstGeom prst="roundRect">
            <a:avLst>
              <a:gd fmla="val 16667" name="adj"/>
            </a:avLst>
          </a:prstGeom>
          <a:solidFill>
            <a:srgbClr val="D7F5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t>NN is a </a:t>
            </a:r>
            <a:r>
              <a:rPr lang="en" sz="1000"/>
              <a:t>specific type</a:t>
            </a:r>
            <a:r>
              <a:rPr lang="en" sz="1000"/>
              <a:t> of ML model that is inspired by the structure and functioning of the human brain. It consists of interconnected processing units, called neurons, organized in layers.</a:t>
            </a:r>
            <a:endParaRPr sz="1000"/>
          </a:p>
        </p:txBody>
      </p:sp>
      <p:sp>
        <p:nvSpPr>
          <p:cNvPr id="94" name="Google Shape;94;p18"/>
          <p:cNvSpPr/>
          <p:nvPr/>
        </p:nvSpPr>
        <p:spPr>
          <a:xfrm>
            <a:off x="5624150" y="3623300"/>
            <a:ext cx="3273000" cy="641400"/>
          </a:xfrm>
          <a:prstGeom prst="roundRect">
            <a:avLst>
              <a:gd fmla="val 16667" name="adj"/>
            </a:avLst>
          </a:prstGeom>
          <a:solidFill>
            <a:srgbClr val="FFF0D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t>DL employs complex neural networks with multiple layers, often referred to as "deep" networks. These networks are designed to automatically learn and represent intricate patterns from raw data.</a:t>
            </a:r>
            <a:endParaRPr sz="1000"/>
          </a:p>
        </p:txBody>
      </p:sp>
      <p:sp>
        <p:nvSpPr>
          <p:cNvPr id="95" name="Google Shape;95;p18"/>
          <p:cNvSpPr/>
          <p:nvPr/>
        </p:nvSpPr>
        <p:spPr>
          <a:xfrm>
            <a:off x="5624150" y="4423725"/>
            <a:ext cx="3273000" cy="641400"/>
          </a:xfrm>
          <a:prstGeom prst="roundRect">
            <a:avLst>
              <a:gd fmla="val 16667" name="adj"/>
            </a:avLst>
          </a:prstGeom>
          <a:solidFill>
            <a:srgbClr val="FFF0D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000"/>
              <a:t>Generative AI</a:t>
            </a:r>
            <a:r>
              <a:rPr lang="en" sz="1000"/>
              <a:t> focuses on creating new content or data that is novel and resembles human-created content. One of the most promising applications of Deep Learning.</a:t>
            </a:r>
            <a:endParaRPr sz="1000"/>
          </a:p>
        </p:txBody>
      </p:sp>
      <p:cxnSp>
        <p:nvCxnSpPr>
          <p:cNvPr id="96" name="Google Shape;96;p18"/>
          <p:cNvCxnSpPr/>
          <p:nvPr/>
        </p:nvCxnSpPr>
        <p:spPr>
          <a:xfrm flipH="1" rot="10800000">
            <a:off x="2155275" y="1700800"/>
            <a:ext cx="3142800" cy="10800"/>
          </a:xfrm>
          <a:prstGeom prst="straightConnector1">
            <a:avLst/>
          </a:prstGeom>
          <a:noFill/>
          <a:ln cap="flat" cmpd="sng" w="9525">
            <a:solidFill>
              <a:schemeClr val="dk2"/>
            </a:solidFill>
            <a:prstDash val="solid"/>
            <a:round/>
            <a:headEnd len="med" w="med" type="none"/>
            <a:tailEnd len="med" w="med" type="triangle"/>
          </a:ln>
        </p:spPr>
      </p:cxnSp>
      <p:cxnSp>
        <p:nvCxnSpPr>
          <p:cNvPr id="97" name="Google Shape;97;p18"/>
          <p:cNvCxnSpPr/>
          <p:nvPr/>
        </p:nvCxnSpPr>
        <p:spPr>
          <a:xfrm flipH="1" rot="10800000">
            <a:off x="2155275" y="2451275"/>
            <a:ext cx="3142800" cy="108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8"/>
          <p:cNvCxnSpPr/>
          <p:nvPr/>
        </p:nvCxnSpPr>
        <p:spPr>
          <a:xfrm flipH="1" rot="10800000">
            <a:off x="2155275" y="3366775"/>
            <a:ext cx="3142800" cy="108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8"/>
          <p:cNvCxnSpPr/>
          <p:nvPr/>
        </p:nvCxnSpPr>
        <p:spPr>
          <a:xfrm flipH="1" rot="10800000">
            <a:off x="2155275" y="4028350"/>
            <a:ext cx="3142800" cy="10800"/>
          </a:xfrm>
          <a:prstGeom prst="straightConnector1">
            <a:avLst/>
          </a:prstGeom>
          <a:noFill/>
          <a:ln cap="flat" cmpd="sng" w="9525">
            <a:solidFill>
              <a:schemeClr val="dk2"/>
            </a:solidFill>
            <a:prstDash val="solid"/>
            <a:round/>
            <a:headEnd len="med" w="med" type="none"/>
            <a:tailEnd len="med" w="med" type="triangle"/>
          </a:ln>
        </p:spPr>
      </p:cxnSp>
      <p:cxnSp>
        <p:nvCxnSpPr>
          <p:cNvPr id="100" name="Google Shape;100;p18"/>
          <p:cNvCxnSpPr/>
          <p:nvPr/>
        </p:nvCxnSpPr>
        <p:spPr>
          <a:xfrm flipH="1" rot="10800000">
            <a:off x="2155275" y="4689925"/>
            <a:ext cx="3142800" cy="10800"/>
          </a:xfrm>
          <a:prstGeom prst="straightConnector1">
            <a:avLst/>
          </a:prstGeom>
          <a:noFill/>
          <a:ln cap="flat" cmpd="sng" w="9525">
            <a:solidFill>
              <a:schemeClr val="dk2"/>
            </a:solidFill>
            <a:prstDash val="solid"/>
            <a:round/>
            <a:headEnd len="med" w="med" type="none"/>
            <a:tailEnd len="med" w="med" type="triangle"/>
          </a:ln>
        </p:spPr>
      </p:cxnSp>
      <p:sp>
        <p:nvSpPr>
          <p:cNvPr id="101" name="Google Shape;101;p18"/>
          <p:cNvSpPr/>
          <p:nvPr/>
        </p:nvSpPr>
        <p:spPr>
          <a:xfrm>
            <a:off x="1970838" y="4347525"/>
            <a:ext cx="543600" cy="4956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102" name="Google Shape;102;p18"/>
          <p:cNvSpPr/>
          <p:nvPr/>
        </p:nvSpPr>
        <p:spPr>
          <a:xfrm>
            <a:off x="1138950" y="2497763"/>
            <a:ext cx="2207400" cy="1494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3706075" y="921050"/>
            <a:ext cx="1592100" cy="743700"/>
          </a:xfrm>
          <a:prstGeom prst="wedgeRoundRectCallout">
            <a:avLst>
              <a:gd fmla="val -88218" name="adj1"/>
              <a:gd fmla="val 171494" name="adj2"/>
              <a:gd fmla="val 0" name="adj3"/>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Focus of this course: </a:t>
            </a:r>
            <a:r>
              <a:rPr b="1" lang="en" sz="1000"/>
              <a:t>Classical ML</a:t>
            </a:r>
            <a:endParaRPr b="1" sz="1000"/>
          </a:p>
        </p:txBody>
      </p:sp>
      <p:pic>
        <p:nvPicPr>
          <p:cNvPr id="104" name="Google Shape;104;p18"/>
          <p:cNvPicPr preferRelativeResize="0"/>
          <p:nvPr/>
        </p:nvPicPr>
        <p:blipFill>
          <a:blip r:embed="rId5">
            <a:alphaModFix/>
          </a:blip>
          <a:stretch>
            <a:fillRect/>
          </a:stretch>
        </p:blipFill>
        <p:spPr>
          <a:xfrm>
            <a:off x="7506075" y="-22126"/>
            <a:ext cx="1637925" cy="1085125"/>
          </a:xfrm>
          <a:prstGeom prst="rect">
            <a:avLst/>
          </a:prstGeom>
          <a:noFill/>
          <a:ln>
            <a:noFill/>
          </a:ln>
        </p:spPr>
      </p:pic>
      <p:pic>
        <p:nvPicPr>
          <p:cNvPr id="105" name="Google Shape;105;p18"/>
          <p:cNvPicPr preferRelativeResize="0"/>
          <p:nvPr/>
        </p:nvPicPr>
        <p:blipFill>
          <a:blip r:embed="rId6">
            <a:alphaModFix/>
          </a:blip>
          <a:stretch>
            <a:fillRect/>
          </a:stretch>
        </p:blipFill>
        <p:spPr>
          <a:xfrm>
            <a:off x="5791841" y="-22125"/>
            <a:ext cx="3352159" cy="1885550"/>
          </a:xfrm>
          <a:prstGeom prst="rect">
            <a:avLst/>
          </a:prstGeom>
          <a:noFill/>
          <a:ln>
            <a:noFill/>
          </a:ln>
        </p:spPr>
      </p:pic>
      <p:pic>
        <p:nvPicPr>
          <p:cNvPr id="106" name="Google Shape;106;p18"/>
          <p:cNvPicPr preferRelativeResize="0"/>
          <p:nvPr/>
        </p:nvPicPr>
        <p:blipFill>
          <a:blip r:embed="rId7">
            <a:alphaModFix/>
          </a:blip>
          <a:stretch>
            <a:fillRect/>
          </a:stretch>
        </p:blipFill>
        <p:spPr>
          <a:xfrm>
            <a:off x="5624150" y="1150"/>
            <a:ext cx="3519850" cy="1979022"/>
          </a:xfrm>
          <a:prstGeom prst="rect">
            <a:avLst/>
          </a:prstGeom>
          <a:noFill/>
          <a:ln>
            <a:noFill/>
          </a:ln>
        </p:spPr>
      </p:pic>
      <p:pic>
        <p:nvPicPr>
          <p:cNvPr id="107" name="Google Shape;107;p18"/>
          <p:cNvPicPr preferRelativeResize="0"/>
          <p:nvPr/>
        </p:nvPicPr>
        <p:blipFill>
          <a:blip r:embed="rId8">
            <a:alphaModFix/>
          </a:blip>
          <a:stretch>
            <a:fillRect/>
          </a:stretch>
        </p:blipFill>
        <p:spPr>
          <a:xfrm>
            <a:off x="5625725" y="1150"/>
            <a:ext cx="3518275" cy="1979025"/>
          </a:xfrm>
          <a:prstGeom prst="rect">
            <a:avLst/>
          </a:prstGeom>
          <a:noFill/>
          <a:ln>
            <a:noFill/>
          </a:ln>
        </p:spPr>
      </p:pic>
      <p:pic>
        <p:nvPicPr>
          <p:cNvPr id="108" name="Google Shape;108;p18"/>
          <p:cNvPicPr preferRelativeResize="0"/>
          <p:nvPr/>
        </p:nvPicPr>
        <p:blipFill>
          <a:blip r:embed="rId9">
            <a:alphaModFix/>
          </a:blip>
          <a:stretch>
            <a:fillRect/>
          </a:stretch>
        </p:blipFill>
        <p:spPr>
          <a:xfrm>
            <a:off x="5630932" y="12350"/>
            <a:ext cx="3513067" cy="197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 Applications</a:t>
            </a:r>
            <a:endParaRPr/>
          </a:p>
        </p:txBody>
      </p:sp>
      <p:pic>
        <p:nvPicPr>
          <p:cNvPr descr="The Machine Learning Specialization is a foundational online program created in collaboration between DeepLearning.AI and Stanford Online. This beginner-friendly program will teach you the fundamentals of machine learning and how to use these techniques to build real-world AI applications. &#10;&#10;This Specialization is taught by Andrew Ng, an AI visionary who has led critical research at Stanford University and groundbreaking work at Google Brain, Baidu, and Landing.AI to advance the AI field.&#10;&#10;This video is from Course 1 (Supervised Machine Learning Regression and Classification), Week 1 (Introduction to Machine Learning), Lesson 1 (Overview of Machine Learning), Video 1 (Welcome to Machine Learning).&#10;&#10;To learn more and access the full course videos and assignments, enroll in the Machine Learning Specialization here: https://bit.ly/3ERmTAq&#10;Download the course slides: https://bit.ly/3AVNHwS&#10;Check out all our courses: https://bit.ly/3TTc2KA&#10;Subscribe to The Batch, our weekly newsletter: https://bit.ly/3TZUzju&#10;&#10;Follow us: &#10;Facebook: https://www.facebook.com/DeepLearningAIHQ/&#10;LinkedIn: https://www.linkedin.com/company/deeplearningai/&#10;Twitter: https://twitter.com/deeplearningai_" id="114" name="Google Shape;114;p19" title="#1 Machine Learning Specialization [Course 1, Week 1, Lesson 1]">
            <a:hlinkClick r:id="rId3"/>
          </p:cNvPr>
          <p:cNvPicPr preferRelativeResize="0"/>
          <p:nvPr/>
        </p:nvPicPr>
        <p:blipFill>
          <a:blip r:embed="rId4">
            <a:alphaModFix/>
          </a:blip>
          <a:stretch>
            <a:fillRect/>
          </a:stretch>
        </p:blipFill>
        <p:spPr>
          <a:xfrm>
            <a:off x="404550" y="1017725"/>
            <a:ext cx="6631900" cy="3730439"/>
          </a:xfrm>
          <a:prstGeom prst="rect">
            <a:avLst/>
          </a:prstGeom>
          <a:noFill/>
          <a:ln>
            <a:noFill/>
          </a:ln>
          <a:effectLst>
            <a:outerShdw blurRad="57150" rotWithShape="0" algn="bl" dir="5400000" dist="19050">
              <a:srgbClr val="000000">
                <a:alpha val="50000"/>
              </a:srgbClr>
            </a:outerShdw>
          </a:effectLst>
        </p:spPr>
      </p:pic>
      <p:sp>
        <p:nvSpPr>
          <p:cNvPr id="115" name="Google Shape;115;p19"/>
          <p:cNvSpPr txBox="1"/>
          <p:nvPr/>
        </p:nvSpPr>
        <p:spPr>
          <a:xfrm>
            <a:off x="2365650" y="4748175"/>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Machine Learning Specialization Course by DeepLearningAI [</a:t>
            </a:r>
            <a:r>
              <a:rPr lang="en" sz="800" u="sng">
                <a:solidFill>
                  <a:schemeClr val="hlink"/>
                </a:solidFill>
                <a:hlinkClick r:id="rId5"/>
              </a:rPr>
              <a:t>link</a:t>
            </a:r>
            <a:r>
              <a:rPr lang="en" sz="800"/>
              <a:t>]</a:t>
            </a:r>
            <a:endParaRPr sz="800"/>
          </a:p>
        </p:txBody>
      </p:sp>
      <p:sp>
        <p:nvSpPr>
          <p:cNvPr id="116" name="Google Shape;116;p19"/>
          <p:cNvSpPr/>
          <p:nvPr/>
        </p:nvSpPr>
        <p:spPr>
          <a:xfrm>
            <a:off x="7117800" y="1017725"/>
            <a:ext cx="1928700" cy="307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t>Web Search</a:t>
            </a:r>
            <a:endParaRPr sz="1300"/>
          </a:p>
        </p:txBody>
      </p:sp>
      <p:sp>
        <p:nvSpPr>
          <p:cNvPr id="117" name="Google Shape;117;p19"/>
          <p:cNvSpPr/>
          <p:nvPr/>
        </p:nvSpPr>
        <p:spPr>
          <a:xfrm>
            <a:off x="7117800" y="1453450"/>
            <a:ext cx="1928700" cy="307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t>Face Recognition</a:t>
            </a:r>
            <a:endParaRPr sz="1300"/>
          </a:p>
        </p:txBody>
      </p:sp>
      <p:sp>
        <p:nvSpPr>
          <p:cNvPr id="118" name="Google Shape;118;p19"/>
          <p:cNvSpPr/>
          <p:nvPr/>
        </p:nvSpPr>
        <p:spPr>
          <a:xfrm>
            <a:off x="7117800" y="1889175"/>
            <a:ext cx="1928700" cy="307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t>Recommendation</a:t>
            </a:r>
            <a:endParaRPr sz="1300"/>
          </a:p>
        </p:txBody>
      </p:sp>
      <p:sp>
        <p:nvSpPr>
          <p:cNvPr id="119" name="Google Shape;119;p19"/>
          <p:cNvSpPr/>
          <p:nvPr/>
        </p:nvSpPr>
        <p:spPr>
          <a:xfrm>
            <a:off x="7117800" y="2324900"/>
            <a:ext cx="1928700" cy="307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t>Speech Recognition</a:t>
            </a:r>
            <a:endParaRPr sz="1300"/>
          </a:p>
        </p:txBody>
      </p:sp>
      <p:sp>
        <p:nvSpPr>
          <p:cNvPr id="120" name="Google Shape;120;p19"/>
          <p:cNvSpPr/>
          <p:nvPr/>
        </p:nvSpPr>
        <p:spPr>
          <a:xfrm>
            <a:off x="7117800" y="2760625"/>
            <a:ext cx="1928700" cy="307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t>Spam Detection</a:t>
            </a:r>
            <a:endParaRPr sz="1300"/>
          </a:p>
        </p:txBody>
      </p:sp>
      <p:sp>
        <p:nvSpPr>
          <p:cNvPr id="121" name="Google Shape;121;p19"/>
          <p:cNvSpPr/>
          <p:nvPr/>
        </p:nvSpPr>
        <p:spPr>
          <a:xfrm>
            <a:off x="7117800" y="3196350"/>
            <a:ext cx="1928700" cy="307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t>Industrial Optimization</a:t>
            </a:r>
            <a:endParaRPr sz="1300"/>
          </a:p>
        </p:txBody>
      </p:sp>
      <p:sp>
        <p:nvSpPr>
          <p:cNvPr id="122" name="Google Shape;122;p19"/>
          <p:cNvSpPr/>
          <p:nvPr/>
        </p:nvSpPr>
        <p:spPr>
          <a:xfrm>
            <a:off x="7117800" y="3632075"/>
            <a:ext cx="1928700" cy="307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t>Medical Diagnosis</a:t>
            </a:r>
            <a:endParaRPr sz="1300"/>
          </a:p>
        </p:txBody>
      </p:sp>
      <p:sp>
        <p:nvSpPr>
          <p:cNvPr id="123" name="Google Shape;123;p19"/>
          <p:cNvSpPr/>
          <p:nvPr/>
        </p:nvSpPr>
        <p:spPr>
          <a:xfrm>
            <a:off x="7117800" y="4067800"/>
            <a:ext cx="1928700" cy="307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t>Defect Detection</a:t>
            </a:r>
            <a:endParaRPr sz="1300"/>
          </a:p>
        </p:txBody>
      </p:sp>
      <p:sp>
        <p:nvSpPr>
          <p:cNvPr id="124" name="Google Shape;124;p19"/>
          <p:cNvSpPr/>
          <p:nvPr/>
        </p:nvSpPr>
        <p:spPr>
          <a:xfrm>
            <a:off x="7117800" y="4503525"/>
            <a:ext cx="1928700" cy="2445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t>…</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Machine Learning</a:t>
            </a:r>
            <a:endParaRPr/>
          </a:p>
        </p:txBody>
      </p:sp>
      <p:sp>
        <p:nvSpPr>
          <p:cNvPr id="130" name="Google Shape;130;p20"/>
          <p:cNvSpPr txBox="1"/>
          <p:nvPr>
            <p:ph idx="1" type="body"/>
          </p:nvPr>
        </p:nvSpPr>
        <p:spPr>
          <a:xfrm>
            <a:off x="1309825" y="0"/>
            <a:ext cx="5918700" cy="444900"/>
          </a:xfrm>
          <a:prstGeom prst="rect">
            <a:avLst/>
          </a:prstGeom>
        </p:spPr>
        <p:txBody>
          <a:bodyPr anchorCtr="0" anchor="t" bIns="91425" lIns="91425" spcFirstLastPara="1" rIns="91425" wrap="square" tIns="91425">
            <a:normAutofit fontScale="70000"/>
          </a:bodyPr>
          <a:lstStyle/>
          <a:p>
            <a:pPr indent="0" lvl="0" marL="0" rtl="0" algn="r">
              <a:spcBef>
                <a:spcPts val="0"/>
              </a:spcBef>
              <a:spcAft>
                <a:spcPts val="1200"/>
              </a:spcAft>
              <a:buNone/>
            </a:pPr>
            <a:r>
              <a:rPr lang="en"/>
              <a:t>Science of getting computers to learn without being </a:t>
            </a:r>
            <a:r>
              <a:rPr lang="en"/>
              <a:t>explicitly</a:t>
            </a:r>
            <a:r>
              <a:rPr lang="en"/>
              <a:t> programmed</a:t>
            </a:r>
            <a:endParaRPr/>
          </a:p>
        </p:txBody>
      </p:sp>
      <p:sp>
        <p:nvSpPr>
          <p:cNvPr id="131" name="Google Shape;131;p20"/>
          <p:cNvSpPr txBox="1"/>
          <p:nvPr/>
        </p:nvSpPr>
        <p:spPr>
          <a:xfrm>
            <a:off x="6363600" y="1331600"/>
            <a:ext cx="2780400" cy="3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
              <a:t>Supervised Learning: </a:t>
            </a:r>
            <a:r>
              <a:rPr lang="en"/>
              <a:t>machine learns from a labeled dataset. Most popular and common.</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Unsupervised Learning: </a:t>
            </a:r>
            <a:r>
              <a:rPr lang="en"/>
              <a:t>machine finds patterns from unlabelled data</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Reinforcement Learning:</a:t>
            </a:r>
            <a:endParaRPr b="1"/>
          </a:p>
          <a:p>
            <a:pPr indent="0" lvl="0" marL="0" rtl="0" algn="l">
              <a:spcBef>
                <a:spcPts val="0"/>
              </a:spcBef>
              <a:spcAft>
                <a:spcPts val="0"/>
              </a:spcAft>
              <a:buNone/>
            </a:pPr>
            <a:r>
              <a:rPr lang="en"/>
              <a:t>machine learns to perform tasks based on reward / punishment feedback loop</a:t>
            </a:r>
            <a:endParaRPr/>
          </a:p>
        </p:txBody>
      </p:sp>
      <p:sp>
        <p:nvSpPr>
          <p:cNvPr id="132" name="Google Shape;132;p20"/>
          <p:cNvSpPr txBox="1"/>
          <p:nvPr/>
        </p:nvSpPr>
        <p:spPr>
          <a:xfrm>
            <a:off x="1120950" y="4849925"/>
            <a:ext cx="441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Video Source: </a:t>
            </a:r>
            <a:r>
              <a:rPr lang="en" sz="800" u="sng">
                <a:solidFill>
                  <a:schemeClr val="hlink"/>
                </a:solidFill>
                <a:hlinkClick r:id="rId3"/>
              </a:rPr>
              <a:t>Simplilearn</a:t>
            </a:r>
            <a:endParaRPr sz="800"/>
          </a:p>
        </p:txBody>
      </p:sp>
      <p:sp>
        <p:nvSpPr>
          <p:cNvPr id="133" name="Google Shape;133;p20"/>
          <p:cNvSpPr/>
          <p:nvPr/>
        </p:nvSpPr>
        <p:spPr>
          <a:xfrm>
            <a:off x="6007050" y="505100"/>
            <a:ext cx="1141500" cy="826500"/>
          </a:xfrm>
          <a:prstGeom prst="wedgeRoundRectCallout">
            <a:avLst>
              <a:gd fmla="val -2468" name="adj1"/>
              <a:gd fmla="val 87139" name="adj2"/>
              <a:gd fmla="val 0" name="adj3"/>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Primary f</a:t>
            </a:r>
            <a:r>
              <a:rPr lang="en" sz="1000"/>
              <a:t>ocus of this course. Will cover other two in brief.</a:t>
            </a:r>
            <a:endParaRPr sz="1000"/>
          </a:p>
        </p:txBody>
      </p:sp>
      <p:pic>
        <p:nvPicPr>
          <p:cNvPr id="134" name="Google Shape;134;p20"/>
          <p:cNvPicPr preferRelativeResize="0"/>
          <p:nvPr/>
        </p:nvPicPr>
        <p:blipFill>
          <a:blip r:embed="rId4">
            <a:alphaModFix/>
          </a:blip>
          <a:stretch>
            <a:fillRect/>
          </a:stretch>
        </p:blipFill>
        <p:spPr>
          <a:xfrm>
            <a:off x="7228525" y="0"/>
            <a:ext cx="1915475" cy="1297825"/>
          </a:xfrm>
          <a:prstGeom prst="rect">
            <a:avLst/>
          </a:prstGeom>
          <a:noFill/>
          <a:ln>
            <a:noFill/>
          </a:ln>
        </p:spPr>
      </p:pic>
      <p:pic>
        <p:nvPicPr>
          <p:cNvPr descr="🔥AI &amp; Machine Learning Bootcamp(US Only): https://www.simplilearn.com/ai-machine-learning-bootcamp?utm_campaign=MachineLearningscribe&amp;utm_medium=DescriptionFirstFold&amp;utm_source=youtube&#10;🔥 Purdue Post Graduate Program In AI And Machine Learning: https://www.simplilearn.com/pgp-ai-machine-learning-certification-training-course?utm_campaign=MachineLearningscribe&amp;utm_medium=DescriptionFirstFold&amp;utm_source=youtube&#10;&#10;This Machine Learning basics video will help you understand what Machine Learning is, what are the types of Machine Learning - supervised, unsupervised &amp; reinforcement learning, how Machine Learning works with simple examples, and will also explain how Machine Learning is being used in various industries. Machine learning is a core sub-area of artificial intelligence; it enables computers to get into self-learning mode without being explicitly programmed. When exposed to new data, these computer programs are enabled to learn, grow, change, and develop by themselves. So, the iterative aspect of machine learning is the ability to adapt to new data independently. This is possible as programs learn from previous computations and use “pattern recognition” to produce reliable results.&#10;&#10;The below topics are explained in this Machine Learning basics video:&#10;1. What is Machine Learning? ( 00:21 )&#10;2. Types of Machine Learning ( 02:43 )&#10;2. What is Supervised Learning? ( 02:53 )&#10;3. What is Unsupervised Learning? ( 03:46 )&#10;4. What is Reinforcement Learning? ( 04:37 )&#10;5. Machine Learning applications ( 06:25 )&#10;&#10;Subscribe to our channel for more Machine Learning Tutorials: https://www.youtube.com/user/Simplilearn?sub_confirmation=1&#10;&#10;Download the Machine Learning Career Guide to explore and step into the exciting world of Machine Learning and follow the path toward your dream career- https://bit.ly/3eLuTUo&#10;&#10;Watch more videos on Machine Learning: https://www.youtube.com/watch?v=7JhjINPwfYQ&amp;list=PLEiEAq2VkUULYYgj13YHUWmRePqiu8Ddy&#10;&#10;#MachineLearning #WhatIsMachineLearning #MachineLearningTutorial #MachineLearningBasics #MachineLearningTutorialForBeginners #Simplilearn&#10;&#10;➡️ About Caltech Post Graduate Program In AI And Machine Learning&#10;&#10;Designed to boost your career as an AI and ML professional, this program showcases Caltech CTME's excellence and IBM's industry prowess. The artificial intelligence course covers key concepts like Statistics, Data Science with Python, Machine Learning, Deep Learning, NLP, and Reinforcement Learning through an interactive learning model with live sessions.&#10;&#10;✅ Key Features&#10;&#10;- Simplilearn's JobAssist helps you get noticed by top hiring companies&#10;- PGP AI &amp; ML completion certificate from Caltech CTME&#10;- Masterclasses delivered by distinguished Caltech faculty and IBM experts&#10;- Caltech CTME Circle Membership&#10;- Earn up to 22 CEUs from Caltech CTME&#10;- Online convocation by Caltech CTME Program Director&#10;- IBM certificates for IBM courses&#10;- Access to hackathons and Ask Me Anything sessions from IBM&#10;- 25+ hands-on projects from the likes of Twitter, Mercedes Benz, Uber, and many more&#10;- Seamless access to integrated labs&#10;- Capstone projects in 3 domains&#10;- 8X higher interaction in live online classes by industry experts&#10;&#10;✅ Skills Covered&#10;&#10;- Statistics&#10;- Python&#10;- Supervised Learning&#10;- Unsupervised Learning&#10;- Recommendation Systems&#10;- NLP&#10;- Neural Networks&#10;- GANs&#10;- Deep Learning&#10;- Reinforcement Learning&#10;- Speech Recognition&#10;- Ensemble Learning&#10;- Computer Vision&#10;&#10;👉Learn More at: https://www.simplilearn.com/pgp-ai-machine-learning-certification-training-course?utm_campaign=MachineLearningscribe&amp;utm_medium=DescriptionFirstFold&amp;utm_source=youtube&#10;&#10;🔥🔥 Interested in Attending Live Classes? Call Us: IN - 18002127688 / US - +18445327688" id="135" name="Google Shape;135;p20" title="Machine Learning | What Is Machine Learning? | Introduction To Machine Learning | 2021 | Simplilearn">
            <a:hlinkClick r:id="rId5"/>
          </p:cNvPr>
          <p:cNvPicPr preferRelativeResize="0"/>
          <p:nvPr/>
        </p:nvPicPr>
        <p:blipFill>
          <a:blip r:embed="rId6">
            <a:alphaModFix/>
          </a:blip>
          <a:stretch>
            <a:fillRect/>
          </a:stretch>
        </p:blipFill>
        <p:spPr>
          <a:xfrm>
            <a:off x="244425" y="1391800"/>
            <a:ext cx="5958075" cy="33514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Traditional Programming vs Machine Learning</a:t>
            </a:r>
            <a:endParaRPr/>
          </a:p>
        </p:txBody>
      </p:sp>
      <p:sp>
        <p:nvSpPr>
          <p:cNvPr id="141" name="Google Shape;141;p21"/>
          <p:cNvSpPr txBox="1"/>
          <p:nvPr/>
        </p:nvSpPr>
        <p:spPr>
          <a:xfrm>
            <a:off x="388100" y="2171550"/>
            <a:ext cx="2410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u="sng"/>
              <a:t>Human writes code</a:t>
            </a:r>
            <a:r>
              <a:rPr lang="en" sz="1000"/>
              <a:t> (software) that captures the logic &amp; algorithms defining “how to process the input / data”</a:t>
            </a:r>
            <a:endParaRPr sz="1000"/>
          </a:p>
        </p:txBody>
      </p:sp>
      <p:pic>
        <p:nvPicPr>
          <p:cNvPr id="142" name="Google Shape;142;p21"/>
          <p:cNvPicPr preferRelativeResize="0"/>
          <p:nvPr/>
        </p:nvPicPr>
        <p:blipFill>
          <a:blip r:embed="rId3">
            <a:alphaModFix/>
          </a:blip>
          <a:stretch>
            <a:fillRect/>
          </a:stretch>
        </p:blipFill>
        <p:spPr>
          <a:xfrm>
            <a:off x="982925" y="1270225"/>
            <a:ext cx="1297750" cy="901326"/>
          </a:xfrm>
          <a:prstGeom prst="rect">
            <a:avLst/>
          </a:prstGeom>
          <a:noFill/>
          <a:ln>
            <a:noFill/>
          </a:ln>
        </p:spPr>
      </p:pic>
      <p:pic>
        <p:nvPicPr>
          <p:cNvPr id="143" name="Google Shape;143;p21"/>
          <p:cNvPicPr preferRelativeResize="0"/>
          <p:nvPr/>
        </p:nvPicPr>
        <p:blipFill>
          <a:blip r:embed="rId4">
            <a:alphaModFix/>
          </a:blip>
          <a:stretch>
            <a:fillRect/>
          </a:stretch>
        </p:blipFill>
        <p:spPr>
          <a:xfrm>
            <a:off x="959499" y="3443625"/>
            <a:ext cx="1344602" cy="1245849"/>
          </a:xfrm>
          <a:prstGeom prst="rect">
            <a:avLst/>
          </a:prstGeom>
          <a:noFill/>
          <a:ln>
            <a:noFill/>
          </a:ln>
        </p:spPr>
      </p:pic>
      <p:sp>
        <p:nvSpPr>
          <p:cNvPr id="144" name="Google Shape;144;p21"/>
          <p:cNvSpPr/>
          <p:nvPr/>
        </p:nvSpPr>
        <p:spPr>
          <a:xfrm>
            <a:off x="1470100" y="2918588"/>
            <a:ext cx="323400" cy="50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45" name="Google Shape;145;p21"/>
          <p:cNvSpPr/>
          <p:nvPr/>
        </p:nvSpPr>
        <p:spPr>
          <a:xfrm>
            <a:off x="1303161" y="3743275"/>
            <a:ext cx="657288" cy="44857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Software</a:t>
            </a:r>
            <a:endParaRPr sz="800"/>
          </a:p>
        </p:txBody>
      </p:sp>
      <p:sp>
        <p:nvSpPr>
          <p:cNvPr id="146" name="Google Shape;146;p21"/>
          <p:cNvSpPr txBox="1"/>
          <p:nvPr/>
        </p:nvSpPr>
        <p:spPr>
          <a:xfrm>
            <a:off x="200350" y="2325450"/>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1</a:t>
            </a:r>
            <a:endParaRPr sz="600">
              <a:solidFill>
                <a:schemeClr val="accent5"/>
              </a:solidFill>
            </a:endParaRPr>
          </a:p>
        </p:txBody>
      </p:sp>
      <p:sp>
        <p:nvSpPr>
          <p:cNvPr id="147" name="Google Shape;147;p21"/>
          <p:cNvSpPr txBox="1"/>
          <p:nvPr/>
        </p:nvSpPr>
        <p:spPr>
          <a:xfrm>
            <a:off x="2064700" y="2769500"/>
            <a:ext cx="98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Software is deployed on a machine</a:t>
            </a:r>
            <a:endParaRPr sz="1000"/>
          </a:p>
        </p:txBody>
      </p:sp>
      <p:sp>
        <p:nvSpPr>
          <p:cNvPr id="148" name="Google Shape;148;p21"/>
          <p:cNvSpPr txBox="1"/>
          <p:nvPr/>
        </p:nvSpPr>
        <p:spPr>
          <a:xfrm>
            <a:off x="1887400" y="2923375"/>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2</a:t>
            </a:r>
            <a:endParaRPr sz="600">
              <a:solidFill>
                <a:schemeClr val="accent5"/>
              </a:solidFill>
            </a:endParaRPr>
          </a:p>
        </p:txBody>
      </p:sp>
      <p:sp>
        <p:nvSpPr>
          <p:cNvPr id="149" name="Google Shape;149;p21"/>
          <p:cNvSpPr/>
          <p:nvPr/>
        </p:nvSpPr>
        <p:spPr>
          <a:xfrm>
            <a:off x="200350" y="4125800"/>
            <a:ext cx="615600" cy="33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nvSpPr>
        <p:spPr>
          <a:xfrm>
            <a:off x="214900" y="3495500"/>
            <a:ext cx="98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Users sends request / input</a:t>
            </a:r>
            <a:endParaRPr sz="1000"/>
          </a:p>
        </p:txBody>
      </p:sp>
      <p:sp>
        <p:nvSpPr>
          <p:cNvPr id="151" name="Google Shape;151;p21"/>
          <p:cNvSpPr txBox="1"/>
          <p:nvPr/>
        </p:nvSpPr>
        <p:spPr>
          <a:xfrm>
            <a:off x="37600" y="3649375"/>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3</a:t>
            </a:r>
            <a:endParaRPr sz="600">
              <a:solidFill>
                <a:schemeClr val="accent5"/>
              </a:solidFill>
            </a:endParaRPr>
          </a:p>
        </p:txBody>
      </p:sp>
      <p:sp>
        <p:nvSpPr>
          <p:cNvPr id="152" name="Google Shape;152;p21"/>
          <p:cNvSpPr txBox="1"/>
          <p:nvPr/>
        </p:nvSpPr>
        <p:spPr>
          <a:xfrm>
            <a:off x="815950" y="4573200"/>
            <a:ext cx="183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Software processes the input and produces the output</a:t>
            </a:r>
            <a:endParaRPr sz="1000"/>
          </a:p>
        </p:txBody>
      </p:sp>
      <p:sp>
        <p:nvSpPr>
          <p:cNvPr id="153" name="Google Shape;153;p21"/>
          <p:cNvSpPr txBox="1"/>
          <p:nvPr/>
        </p:nvSpPr>
        <p:spPr>
          <a:xfrm>
            <a:off x="635525" y="4650150"/>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4</a:t>
            </a:r>
            <a:endParaRPr sz="600">
              <a:solidFill>
                <a:schemeClr val="accent5"/>
              </a:solidFill>
            </a:endParaRPr>
          </a:p>
        </p:txBody>
      </p:sp>
      <p:sp>
        <p:nvSpPr>
          <p:cNvPr id="154" name="Google Shape;154;p21"/>
          <p:cNvSpPr/>
          <p:nvPr/>
        </p:nvSpPr>
        <p:spPr>
          <a:xfrm>
            <a:off x="2447650" y="4125800"/>
            <a:ext cx="984000" cy="33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nvSpPr>
        <p:spPr>
          <a:xfrm>
            <a:off x="2475675" y="3721263"/>
            <a:ext cx="98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Output is sent to the user</a:t>
            </a:r>
            <a:endParaRPr sz="1000"/>
          </a:p>
        </p:txBody>
      </p:sp>
      <p:sp>
        <p:nvSpPr>
          <p:cNvPr id="156" name="Google Shape;156;p21"/>
          <p:cNvSpPr txBox="1"/>
          <p:nvPr/>
        </p:nvSpPr>
        <p:spPr>
          <a:xfrm>
            <a:off x="2304100" y="3721250"/>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5</a:t>
            </a:r>
            <a:endParaRPr sz="600">
              <a:solidFill>
                <a:schemeClr val="accent5"/>
              </a:solidFill>
            </a:endParaRPr>
          </a:p>
        </p:txBody>
      </p:sp>
      <p:cxnSp>
        <p:nvCxnSpPr>
          <p:cNvPr id="157" name="Google Shape;157;p21"/>
          <p:cNvCxnSpPr/>
          <p:nvPr/>
        </p:nvCxnSpPr>
        <p:spPr>
          <a:xfrm>
            <a:off x="4140800" y="1120375"/>
            <a:ext cx="0" cy="3917400"/>
          </a:xfrm>
          <a:prstGeom prst="straightConnector1">
            <a:avLst/>
          </a:prstGeom>
          <a:noFill/>
          <a:ln cap="flat" cmpd="sng" w="9525">
            <a:solidFill>
              <a:schemeClr val="dk2"/>
            </a:solidFill>
            <a:prstDash val="dash"/>
            <a:round/>
            <a:headEnd len="med" w="med" type="none"/>
            <a:tailEnd len="med" w="med" type="none"/>
          </a:ln>
        </p:spPr>
      </p:cxnSp>
      <p:pic>
        <p:nvPicPr>
          <p:cNvPr id="158" name="Google Shape;158;p21"/>
          <p:cNvPicPr preferRelativeResize="0"/>
          <p:nvPr/>
        </p:nvPicPr>
        <p:blipFill>
          <a:blip r:embed="rId5">
            <a:alphaModFix/>
          </a:blip>
          <a:stretch>
            <a:fillRect/>
          </a:stretch>
        </p:blipFill>
        <p:spPr>
          <a:xfrm>
            <a:off x="4491175" y="1241863"/>
            <a:ext cx="1403930" cy="936400"/>
          </a:xfrm>
          <a:prstGeom prst="rect">
            <a:avLst/>
          </a:prstGeom>
          <a:noFill/>
          <a:ln>
            <a:noFill/>
          </a:ln>
        </p:spPr>
      </p:pic>
      <p:sp>
        <p:nvSpPr>
          <p:cNvPr id="159" name="Google Shape;159;p21"/>
          <p:cNvSpPr txBox="1"/>
          <p:nvPr/>
        </p:nvSpPr>
        <p:spPr>
          <a:xfrm>
            <a:off x="4410300" y="2172300"/>
            <a:ext cx="1565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u="sng"/>
              <a:t>Human prepares data</a:t>
            </a:r>
            <a:r>
              <a:rPr lang="en" sz="1000"/>
              <a:t> that contains historical data points to learn from</a:t>
            </a:r>
            <a:endParaRPr sz="1000"/>
          </a:p>
        </p:txBody>
      </p:sp>
      <p:sp>
        <p:nvSpPr>
          <p:cNvPr id="160" name="Google Shape;160;p21"/>
          <p:cNvSpPr txBox="1"/>
          <p:nvPr/>
        </p:nvSpPr>
        <p:spPr>
          <a:xfrm>
            <a:off x="4299100" y="2326200"/>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1</a:t>
            </a:r>
            <a:endParaRPr sz="600">
              <a:solidFill>
                <a:schemeClr val="accent5"/>
              </a:solidFill>
            </a:endParaRPr>
          </a:p>
        </p:txBody>
      </p:sp>
      <p:pic>
        <p:nvPicPr>
          <p:cNvPr id="161" name="Google Shape;161;p21"/>
          <p:cNvPicPr preferRelativeResize="0"/>
          <p:nvPr/>
        </p:nvPicPr>
        <p:blipFill>
          <a:blip r:embed="rId4">
            <a:alphaModFix/>
          </a:blip>
          <a:stretch>
            <a:fillRect/>
          </a:stretch>
        </p:blipFill>
        <p:spPr>
          <a:xfrm>
            <a:off x="7427062" y="1247512"/>
            <a:ext cx="1117024" cy="1034975"/>
          </a:xfrm>
          <a:prstGeom prst="rect">
            <a:avLst/>
          </a:prstGeom>
          <a:noFill/>
          <a:ln>
            <a:noFill/>
          </a:ln>
        </p:spPr>
      </p:pic>
      <p:sp>
        <p:nvSpPr>
          <p:cNvPr id="162" name="Google Shape;162;p21"/>
          <p:cNvSpPr/>
          <p:nvPr/>
        </p:nvSpPr>
        <p:spPr>
          <a:xfrm>
            <a:off x="6245475" y="1595650"/>
            <a:ext cx="1086300" cy="33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6103438" y="1139950"/>
            <a:ext cx="140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Data is sent as input to ML algorithms</a:t>
            </a:r>
            <a:endParaRPr sz="1000"/>
          </a:p>
        </p:txBody>
      </p:sp>
      <p:sp>
        <p:nvSpPr>
          <p:cNvPr id="164" name="Google Shape;164;p21"/>
          <p:cNvSpPr txBox="1"/>
          <p:nvPr/>
        </p:nvSpPr>
        <p:spPr>
          <a:xfrm>
            <a:off x="5971300" y="1216900"/>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2</a:t>
            </a:r>
            <a:endParaRPr sz="600">
              <a:solidFill>
                <a:schemeClr val="accent5"/>
              </a:solidFill>
            </a:endParaRPr>
          </a:p>
        </p:txBody>
      </p:sp>
      <p:sp>
        <p:nvSpPr>
          <p:cNvPr id="165" name="Google Shape;165;p21"/>
          <p:cNvSpPr/>
          <p:nvPr/>
        </p:nvSpPr>
        <p:spPr>
          <a:xfrm>
            <a:off x="7598937" y="1491413"/>
            <a:ext cx="715284" cy="44857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ML Algorithms</a:t>
            </a:r>
            <a:endParaRPr sz="800"/>
          </a:p>
        </p:txBody>
      </p:sp>
      <p:pic>
        <p:nvPicPr>
          <p:cNvPr id="166" name="Google Shape;166;p21"/>
          <p:cNvPicPr preferRelativeResize="0"/>
          <p:nvPr/>
        </p:nvPicPr>
        <p:blipFill>
          <a:blip r:embed="rId4">
            <a:alphaModFix/>
          </a:blip>
          <a:stretch>
            <a:fillRect/>
          </a:stretch>
        </p:blipFill>
        <p:spPr>
          <a:xfrm>
            <a:off x="7430111" y="3599425"/>
            <a:ext cx="1344602" cy="1245849"/>
          </a:xfrm>
          <a:prstGeom prst="rect">
            <a:avLst/>
          </a:prstGeom>
          <a:noFill/>
          <a:ln>
            <a:noFill/>
          </a:ln>
        </p:spPr>
      </p:pic>
      <p:sp>
        <p:nvSpPr>
          <p:cNvPr id="167" name="Google Shape;167;p21"/>
          <p:cNvSpPr/>
          <p:nvPr/>
        </p:nvSpPr>
        <p:spPr>
          <a:xfrm rot="5400000">
            <a:off x="8486625" y="1767300"/>
            <a:ext cx="615600" cy="500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8515275" y="2382150"/>
            <a:ext cx="558300" cy="379200"/>
          </a:xfrm>
          <a:prstGeom prst="cube">
            <a:avLst>
              <a:gd fmla="val 25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169" name="Google Shape;169;p21"/>
          <p:cNvSpPr txBox="1"/>
          <p:nvPr/>
        </p:nvSpPr>
        <p:spPr>
          <a:xfrm>
            <a:off x="7331775" y="2292750"/>
            <a:ext cx="11832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Output is a trained ML model</a:t>
            </a:r>
            <a:endParaRPr sz="1000"/>
          </a:p>
        </p:txBody>
      </p:sp>
      <p:sp>
        <p:nvSpPr>
          <p:cNvPr id="170" name="Google Shape;170;p21"/>
          <p:cNvSpPr txBox="1"/>
          <p:nvPr/>
        </p:nvSpPr>
        <p:spPr>
          <a:xfrm>
            <a:off x="7588000" y="2273688"/>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3</a:t>
            </a:r>
            <a:endParaRPr sz="600">
              <a:solidFill>
                <a:schemeClr val="accent5"/>
              </a:solidFill>
            </a:endParaRPr>
          </a:p>
        </p:txBody>
      </p:sp>
      <p:sp>
        <p:nvSpPr>
          <p:cNvPr id="171" name="Google Shape;171;p21"/>
          <p:cNvSpPr/>
          <p:nvPr/>
        </p:nvSpPr>
        <p:spPr>
          <a:xfrm>
            <a:off x="8515275" y="2930025"/>
            <a:ext cx="323400" cy="50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2" name="Google Shape;172;p21"/>
          <p:cNvSpPr/>
          <p:nvPr/>
        </p:nvSpPr>
        <p:spPr>
          <a:xfrm>
            <a:off x="7823263" y="3920600"/>
            <a:ext cx="558300" cy="379200"/>
          </a:xfrm>
          <a:prstGeom prst="cube">
            <a:avLst>
              <a:gd fmla="val 25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173" name="Google Shape;173;p21"/>
          <p:cNvSpPr txBox="1"/>
          <p:nvPr/>
        </p:nvSpPr>
        <p:spPr>
          <a:xfrm>
            <a:off x="7573200" y="2946088"/>
            <a:ext cx="9162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ML model is deployed on a machine</a:t>
            </a:r>
            <a:endParaRPr sz="1000"/>
          </a:p>
        </p:txBody>
      </p:sp>
      <p:sp>
        <p:nvSpPr>
          <p:cNvPr id="174" name="Google Shape;174;p21"/>
          <p:cNvSpPr txBox="1"/>
          <p:nvPr/>
        </p:nvSpPr>
        <p:spPr>
          <a:xfrm>
            <a:off x="7427050" y="3099988"/>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4</a:t>
            </a:r>
            <a:endParaRPr sz="600">
              <a:solidFill>
                <a:schemeClr val="accent5"/>
              </a:solidFill>
            </a:endParaRPr>
          </a:p>
        </p:txBody>
      </p:sp>
      <p:sp>
        <p:nvSpPr>
          <p:cNvPr id="175" name="Google Shape;175;p21"/>
          <p:cNvSpPr/>
          <p:nvPr/>
        </p:nvSpPr>
        <p:spPr>
          <a:xfrm>
            <a:off x="5316700" y="3874425"/>
            <a:ext cx="1881600" cy="33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nvSpPr>
        <p:spPr>
          <a:xfrm>
            <a:off x="5324363" y="3202575"/>
            <a:ext cx="174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Users sends request / input that is similar to the data on which the ML model was trained</a:t>
            </a:r>
            <a:endParaRPr sz="1000"/>
          </a:p>
        </p:txBody>
      </p:sp>
      <p:sp>
        <p:nvSpPr>
          <p:cNvPr id="177" name="Google Shape;177;p21"/>
          <p:cNvSpPr txBox="1"/>
          <p:nvPr/>
        </p:nvSpPr>
        <p:spPr>
          <a:xfrm>
            <a:off x="5143413" y="3433425"/>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5</a:t>
            </a:r>
            <a:endParaRPr sz="600">
              <a:solidFill>
                <a:schemeClr val="accent5"/>
              </a:solidFill>
            </a:endParaRPr>
          </a:p>
        </p:txBody>
      </p:sp>
      <p:sp>
        <p:nvSpPr>
          <p:cNvPr id="178" name="Google Shape;178;p21"/>
          <p:cNvSpPr/>
          <p:nvPr/>
        </p:nvSpPr>
        <p:spPr>
          <a:xfrm rot="10800000">
            <a:off x="5240500" y="4294650"/>
            <a:ext cx="1881600" cy="33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txBox="1"/>
          <p:nvPr/>
        </p:nvSpPr>
        <p:spPr>
          <a:xfrm>
            <a:off x="5414625" y="4573200"/>
            <a:ext cx="201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ML model makes a prediction based on input data</a:t>
            </a:r>
            <a:endParaRPr b="1" sz="1000"/>
          </a:p>
        </p:txBody>
      </p:sp>
      <p:sp>
        <p:nvSpPr>
          <p:cNvPr id="180" name="Google Shape;180;p21"/>
          <p:cNvSpPr txBox="1"/>
          <p:nvPr/>
        </p:nvSpPr>
        <p:spPr>
          <a:xfrm>
            <a:off x="5233888" y="4650150"/>
            <a:ext cx="2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6</a:t>
            </a:r>
            <a:endParaRPr sz="600">
              <a:solidFill>
                <a:schemeClr val="accent5"/>
              </a:solidFill>
            </a:endParaRPr>
          </a:p>
        </p:txBody>
      </p:sp>
      <p:sp>
        <p:nvSpPr>
          <p:cNvPr id="181" name="Google Shape;181;p21"/>
          <p:cNvSpPr/>
          <p:nvPr/>
        </p:nvSpPr>
        <p:spPr>
          <a:xfrm>
            <a:off x="1513675" y="30575"/>
            <a:ext cx="2012400" cy="492600"/>
          </a:xfrm>
          <a:prstGeom prst="wedgeRoundRectCallout">
            <a:avLst>
              <a:gd fmla="val -42526" name="adj1"/>
              <a:gd fmla="val 7271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E.g. a website that shows flight schedule or an app that allows you to play chess against another human</a:t>
            </a:r>
            <a:endParaRPr sz="800"/>
          </a:p>
        </p:txBody>
      </p:sp>
      <p:sp>
        <p:nvSpPr>
          <p:cNvPr id="182" name="Google Shape;182;p21"/>
          <p:cNvSpPr/>
          <p:nvPr/>
        </p:nvSpPr>
        <p:spPr>
          <a:xfrm>
            <a:off x="5308300" y="30575"/>
            <a:ext cx="1746000" cy="492600"/>
          </a:xfrm>
          <a:prstGeom prst="wedgeRoundRectCallout">
            <a:avLst>
              <a:gd fmla="val -42526" name="adj1"/>
              <a:gd fmla="val 7271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E.g. ML model that can predict “flight delay” or “play chess”</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